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58"/>
  </p:notesMasterIdLst>
  <p:sldIdLst>
    <p:sldId id="257" r:id="rId3"/>
    <p:sldId id="258" r:id="rId4"/>
    <p:sldId id="504" r:id="rId5"/>
    <p:sldId id="505" r:id="rId6"/>
    <p:sldId id="507" r:id="rId7"/>
    <p:sldId id="508" r:id="rId8"/>
    <p:sldId id="509" r:id="rId9"/>
    <p:sldId id="506" r:id="rId10"/>
    <p:sldId id="510" r:id="rId11"/>
    <p:sldId id="511" r:id="rId12"/>
    <p:sldId id="512" r:id="rId13"/>
    <p:sldId id="513" r:id="rId14"/>
    <p:sldId id="514" r:id="rId15"/>
    <p:sldId id="515" r:id="rId16"/>
    <p:sldId id="516" r:id="rId17"/>
    <p:sldId id="517" r:id="rId18"/>
    <p:sldId id="518" r:id="rId19"/>
    <p:sldId id="519" r:id="rId20"/>
    <p:sldId id="520" r:id="rId21"/>
    <p:sldId id="521" r:id="rId22"/>
    <p:sldId id="522" r:id="rId23"/>
    <p:sldId id="523" r:id="rId24"/>
    <p:sldId id="524" r:id="rId25"/>
    <p:sldId id="525" r:id="rId26"/>
    <p:sldId id="526" r:id="rId27"/>
    <p:sldId id="527" r:id="rId28"/>
    <p:sldId id="528" r:id="rId29"/>
    <p:sldId id="529" r:id="rId30"/>
    <p:sldId id="530" r:id="rId31"/>
    <p:sldId id="531" r:id="rId32"/>
    <p:sldId id="532" r:id="rId33"/>
    <p:sldId id="533" r:id="rId34"/>
    <p:sldId id="534" r:id="rId35"/>
    <p:sldId id="535" r:id="rId36"/>
    <p:sldId id="536" r:id="rId37"/>
    <p:sldId id="537" r:id="rId38"/>
    <p:sldId id="538" r:id="rId39"/>
    <p:sldId id="539" r:id="rId40"/>
    <p:sldId id="540" r:id="rId41"/>
    <p:sldId id="541" r:id="rId42"/>
    <p:sldId id="542" r:id="rId43"/>
    <p:sldId id="543" r:id="rId44"/>
    <p:sldId id="544" r:id="rId45"/>
    <p:sldId id="545" r:id="rId46"/>
    <p:sldId id="546" r:id="rId47"/>
    <p:sldId id="547" r:id="rId48"/>
    <p:sldId id="548" r:id="rId49"/>
    <p:sldId id="549" r:id="rId50"/>
    <p:sldId id="550" r:id="rId51"/>
    <p:sldId id="551" r:id="rId52"/>
    <p:sldId id="552" r:id="rId53"/>
    <p:sldId id="553" r:id="rId54"/>
    <p:sldId id="283" r:id="rId55"/>
    <p:sldId id="317" r:id="rId56"/>
    <p:sldId id="284" r:id="rId5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AB35653-2D3F-46C4-90BE-C570965AD978}" v="5277" dt="2021-12-15T09:41:39.690"/>
    <p1510:client id="{32F4F77B-E6B7-4272-8570-C3798A8B3AA2}" v="656" dt="2021-10-20T06:25:37.469"/>
    <p1510:client id="{3629D2C0-0041-42F6-83E4-EC1182865570}" v="2744" dt="2021-10-20T09:51:39.044"/>
    <p1510:client id="{4563B939-1FE6-43F1-B7F9-DE525BEE14F4}" v="448" dt="2021-12-01T08:05:09.031"/>
    <p1510:client id="{5A009BE8-7C41-4C1E-8E62-B32709968443}" v="680" dt="2021-10-23T17:40:36.064"/>
    <p1510:client id="{6B188488-B38E-4E64-94D6-C0B4E4CA2822}" v="903" dt="2021-11-08T17:47:52.339"/>
    <p1510:client id="{94F4BF68-2D7F-49E3-98CC-671CA017C292}" v="35" dt="2021-11-03T13:33:39.166"/>
    <p1510:client id="{9697CA26-96CA-4F34-925A-7BA492F0CCF9}" v="172" dt="2021-10-06T04:08:06.874"/>
    <p1510:client id="{9C03CB1A-C731-4266-BFAE-CBB84C77B3FD}" v="752" dt="2021-11-08T22:04:23.021"/>
    <p1510:client id="{A6D6FACF-9D14-4223-B8CE-8518BEFEBF93}" v="9" dt="2021-11-26T11:22:58.859"/>
    <p1510:client id="{AEB2CFE9-39DD-4410-B14C-2B7D1041C53B}" v="1039" dt="2021-11-09T17:26:26.547"/>
    <p1510:client id="{AEC48E12-54E4-4F95-BAA4-CBC2BAD5C2C9}" v="88" dt="2021-10-19T17:45:01.304"/>
    <p1510:client id="{D02875F2-AD2E-4271-9857-260C58BDD4EB}" v="2013" dt="2021-11-26T23:13:27.672"/>
    <p1510:client id="{D7EA64B9-59CE-4B0C-ABCD-0AF82BE5B7EB}" v="2711" dt="2021-10-24T21:16:45.962"/>
    <p1510:client id="{DA6D0A80-66EC-40C9-B906-66B9F13775D9}" v="191" dt="2021-11-25T13:07:03.100"/>
    <p1510:client id="{DB1D2757-AC90-4322-9D1B-D2294E10B97E}" v="2694" dt="2021-10-06T09:32:00.98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microsoft.com/office/2015/10/relationships/revisionInfo" Target="revisionInfo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61" Type="http://schemas.openxmlformats.org/officeDocument/2006/relationships/theme" Target="theme/theme1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DBEC4B-960A-4F2C-A9AD-05F2709CA4D8}" type="datetimeFigureOut">
              <a:rPr lang="ru-RU"/>
              <a:t>14.12.2021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409122-DDD3-43A2-98A3-6A71CD6C9DE3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570223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>
            <a:extLst>
              <a:ext uri="{FF2B5EF4-FFF2-40B4-BE49-F238E27FC236}">
                <a16:creationId xmlns:a16="http://schemas.microsoft.com/office/drawing/2014/main" id="{F49CD24D-BDE6-49C9-8073-3E64F41A0E7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E29888-9B35-42A4-B2E7-F56B16684B12}" type="slidenum">
              <a:rPr lang="ru-RU" altLang="ru-RU"/>
              <a:pPr algn="r" eaLnBrk="1" hangingPunct="1">
                <a:spcBef>
                  <a:spcPct val="0"/>
                </a:spcBef>
              </a:pPr>
              <a:t>3</a:t>
            </a:fld>
            <a:endParaRPr lang="ru-RU" altLang="ru-RU"/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9A85D646-6E08-430F-B115-D70172FBBD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58372" name="Rectangle 3">
            <a:extLst>
              <a:ext uri="{FF2B5EF4-FFF2-40B4-BE49-F238E27FC236}">
                <a16:creationId xmlns:a16="http://schemas.microsoft.com/office/drawing/2014/main" id="{94570839-B7B5-42D5-BEF1-2760ACE22E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98280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>
            <a:extLst>
              <a:ext uri="{FF2B5EF4-FFF2-40B4-BE49-F238E27FC236}">
                <a16:creationId xmlns:a16="http://schemas.microsoft.com/office/drawing/2014/main" id="{F49CD24D-BDE6-49C9-8073-3E64F41A0E7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E29888-9B35-42A4-B2E7-F56B16684B12}" type="slidenum">
              <a:rPr lang="ru-RU" altLang="ru-RU"/>
              <a:pPr algn="r" eaLnBrk="1" hangingPunct="1">
                <a:spcBef>
                  <a:spcPct val="0"/>
                </a:spcBef>
              </a:pPr>
              <a:t>12</a:t>
            </a:fld>
            <a:endParaRPr lang="ru-RU" altLang="ru-RU"/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9A85D646-6E08-430F-B115-D70172FBBD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58372" name="Rectangle 3">
            <a:extLst>
              <a:ext uri="{FF2B5EF4-FFF2-40B4-BE49-F238E27FC236}">
                <a16:creationId xmlns:a16="http://schemas.microsoft.com/office/drawing/2014/main" id="{94570839-B7B5-42D5-BEF1-2760ACE22E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33967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>
            <a:extLst>
              <a:ext uri="{FF2B5EF4-FFF2-40B4-BE49-F238E27FC236}">
                <a16:creationId xmlns:a16="http://schemas.microsoft.com/office/drawing/2014/main" id="{F49CD24D-BDE6-49C9-8073-3E64F41A0E7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E29888-9B35-42A4-B2E7-F56B16684B12}" type="slidenum">
              <a:rPr lang="ru-RU" altLang="ru-RU"/>
              <a:pPr algn="r" eaLnBrk="1" hangingPunct="1">
                <a:spcBef>
                  <a:spcPct val="0"/>
                </a:spcBef>
              </a:pPr>
              <a:t>13</a:t>
            </a:fld>
            <a:endParaRPr lang="ru-RU" altLang="ru-RU"/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9A85D646-6E08-430F-B115-D70172FBBD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58372" name="Rectangle 3">
            <a:extLst>
              <a:ext uri="{FF2B5EF4-FFF2-40B4-BE49-F238E27FC236}">
                <a16:creationId xmlns:a16="http://schemas.microsoft.com/office/drawing/2014/main" id="{94570839-B7B5-42D5-BEF1-2760ACE22E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5202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>
            <a:extLst>
              <a:ext uri="{FF2B5EF4-FFF2-40B4-BE49-F238E27FC236}">
                <a16:creationId xmlns:a16="http://schemas.microsoft.com/office/drawing/2014/main" id="{F49CD24D-BDE6-49C9-8073-3E64F41A0E7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E29888-9B35-42A4-B2E7-F56B16684B12}" type="slidenum">
              <a:rPr lang="ru-RU" altLang="ru-RU"/>
              <a:pPr algn="r" eaLnBrk="1" hangingPunct="1">
                <a:spcBef>
                  <a:spcPct val="0"/>
                </a:spcBef>
              </a:pPr>
              <a:t>14</a:t>
            </a:fld>
            <a:endParaRPr lang="ru-RU" altLang="ru-RU"/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9A85D646-6E08-430F-B115-D70172FBBD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58372" name="Rectangle 3">
            <a:extLst>
              <a:ext uri="{FF2B5EF4-FFF2-40B4-BE49-F238E27FC236}">
                <a16:creationId xmlns:a16="http://schemas.microsoft.com/office/drawing/2014/main" id="{94570839-B7B5-42D5-BEF1-2760ACE22E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4347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>
            <a:extLst>
              <a:ext uri="{FF2B5EF4-FFF2-40B4-BE49-F238E27FC236}">
                <a16:creationId xmlns:a16="http://schemas.microsoft.com/office/drawing/2014/main" id="{F49CD24D-BDE6-49C9-8073-3E64F41A0E7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E29888-9B35-42A4-B2E7-F56B16684B12}" type="slidenum">
              <a:rPr lang="ru-RU" altLang="ru-RU"/>
              <a:pPr algn="r" eaLnBrk="1" hangingPunct="1">
                <a:spcBef>
                  <a:spcPct val="0"/>
                </a:spcBef>
              </a:pPr>
              <a:t>15</a:t>
            </a:fld>
            <a:endParaRPr lang="ru-RU" altLang="ru-RU"/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9A85D646-6E08-430F-B115-D70172FBBD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58372" name="Rectangle 3">
            <a:extLst>
              <a:ext uri="{FF2B5EF4-FFF2-40B4-BE49-F238E27FC236}">
                <a16:creationId xmlns:a16="http://schemas.microsoft.com/office/drawing/2014/main" id="{94570839-B7B5-42D5-BEF1-2760ACE22E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36875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>
            <a:extLst>
              <a:ext uri="{FF2B5EF4-FFF2-40B4-BE49-F238E27FC236}">
                <a16:creationId xmlns:a16="http://schemas.microsoft.com/office/drawing/2014/main" id="{F49CD24D-BDE6-49C9-8073-3E64F41A0E7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E29888-9B35-42A4-B2E7-F56B16684B12}" type="slidenum">
              <a:rPr lang="ru-RU" altLang="ru-RU"/>
              <a:pPr algn="r" eaLnBrk="1" hangingPunct="1">
                <a:spcBef>
                  <a:spcPct val="0"/>
                </a:spcBef>
              </a:pPr>
              <a:t>16</a:t>
            </a:fld>
            <a:endParaRPr lang="ru-RU" altLang="ru-RU"/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9A85D646-6E08-430F-B115-D70172FBBD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58372" name="Rectangle 3">
            <a:extLst>
              <a:ext uri="{FF2B5EF4-FFF2-40B4-BE49-F238E27FC236}">
                <a16:creationId xmlns:a16="http://schemas.microsoft.com/office/drawing/2014/main" id="{94570839-B7B5-42D5-BEF1-2760ACE22E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11180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>
            <a:extLst>
              <a:ext uri="{FF2B5EF4-FFF2-40B4-BE49-F238E27FC236}">
                <a16:creationId xmlns:a16="http://schemas.microsoft.com/office/drawing/2014/main" id="{F49CD24D-BDE6-49C9-8073-3E64F41A0E7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E29888-9B35-42A4-B2E7-F56B16684B12}" type="slidenum">
              <a:rPr lang="ru-RU" altLang="ru-RU"/>
              <a:pPr algn="r" eaLnBrk="1" hangingPunct="1">
                <a:spcBef>
                  <a:spcPct val="0"/>
                </a:spcBef>
              </a:pPr>
              <a:t>17</a:t>
            </a:fld>
            <a:endParaRPr lang="ru-RU" altLang="ru-RU"/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9A85D646-6E08-430F-B115-D70172FBBD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58372" name="Rectangle 3">
            <a:extLst>
              <a:ext uri="{FF2B5EF4-FFF2-40B4-BE49-F238E27FC236}">
                <a16:creationId xmlns:a16="http://schemas.microsoft.com/office/drawing/2014/main" id="{94570839-B7B5-42D5-BEF1-2760ACE22E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38400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>
            <a:extLst>
              <a:ext uri="{FF2B5EF4-FFF2-40B4-BE49-F238E27FC236}">
                <a16:creationId xmlns:a16="http://schemas.microsoft.com/office/drawing/2014/main" id="{F49CD24D-BDE6-49C9-8073-3E64F41A0E7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E29888-9B35-42A4-B2E7-F56B16684B12}" type="slidenum">
              <a:rPr lang="ru-RU" altLang="ru-RU"/>
              <a:pPr algn="r" eaLnBrk="1" hangingPunct="1">
                <a:spcBef>
                  <a:spcPct val="0"/>
                </a:spcBef>
              </a:pPr>
              <a:t>18</a:t>
            </a:fld>
            <a:endParaRPr lang="ru-RU" altLang="ru-RU"/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9A85D646-6E08-430F-B115-D70172FBBD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58372" name="Rectangle 3">
            <a:extLst>
              <a:ext uri="{FF2B5EF4-FFF2-40B4-BE49-F238E27FC236}">
                <a16:creationId xmlns:a16="http://schemas.microsoft.com/office/drawing/2014/main" id="{94570839-B7B5-42D5-BEF1-2760ACE22E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04009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>
            <a:extLst>
              <a:ext uri="{FF2B5EF4-FFF2-40B4-BE49-F238E27FC236}">
                <a16:creationId xmlns:a16="http://schemas.microsoft.com/office/drawing/2014/main" id="{F49CD24D-BDE6-49C9-8073-3E64F41A0E7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E29888-9B35-42A4-B2E7-F56B16684B12}" type="slidenum">
              <a:rPr lang="ru-RU" altLang="ru-RU"/>
              <a:pPr algn="r" eaLnBrk="1" hangingPunct="1">
                <a:spcBef>
                  <a:spcPct val="0"/>
                </a:spcBef>
              </a:pPr>
              <a:t>19</a:t>
            </a:fld>
            <a:endParaRPr lang="ru-RU" altLang="ru-RU"/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9A85D646-6E08-430F-B115-D70172FBBD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58372" name="Rectangle 3">
            <a:extLst>
              <a:ext uri="{FF2B5EF4-FFF2-40B4-BE49-F238E27FC236}">
                <a16:creationId xmlns:a16="http://schemas.microsoft.com/office/drawing/2014/main" id="{94570839-B7B5-42D5-BEF1-2760ACE22E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397060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>
            <a:extLst>
              <a:ext uri="{FF2B5EF4-FFF2-40B4-BE49-F238E27FC236}">
                <a16:creationId xmlns:a16="http://schemas.microsoft.com/office/drawing/2014/main" id="{F49CD24D-BDE6-49C9-8073-3E64F41A0E7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E29888-9B35-42A4-B2E7-F56B16684B12}" type="slidenum">
              <a:rPr lang="ru-RU" altLang="ru-RU"/>
              <a:pPr algn="r" eaLnBrk="1" hangingPunct="1">
                <a:spcBef>
                  <a:spcPct val="0"/>
                </a:spcBef>
              </a:pPr>
              <a:t>19</a:t>
            </a:fld>
            <a:endParaRPr lang="ru-RU" altLang="ru-RU"/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9A85D646-6E08-430F-B115-D70172FBBD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58372" name="Rectangle 3">
            <a:extLst>
              <a:ext uri="{FF2B5EF4-FFF2-40B4-BE49-F238E27FC236}">
                <a16:creationId xmlns:a16="http://schemas.microsoft.com/office/drawing/2014/main" id="{94570839-B7B5-42D5-BEF1-2760ACE22E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42618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>
            <a:extLst>
              <a:ext uri="{FF2B5EF4-FFF2-40B4-BE49-F238E27FC236}">
                <a16:creationId xmlns:a16="http://schemas.microsoft.com/office/drawing/2014/main" id="{F49CD24D-BDE6-49C9-8073-3E64F41A0E7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E29888-9B35-42A4-B2E7-F56B16684B12}" type="slidenum">
              <a:rPr lang="ru-RU" altLang="ru-RU"/>
              <a:pPr algn="r" eaLnBrk="1" hangingPunct="1">
                <a:spcBef>
                  <a:spcPct val="0"/>
                </a:spcBef>
              </a:pPr>
              <a:t>21</a:t>
            </a:fld>
            <a:endParaRPr lang="ru-RU" altLang="ru-RU"/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9A85D646-6E08-430F-B115-D70172FBBD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58372" name="Rectangle 3">
            <a:extLst>
              <a:ext uri="{FF2B5EF4-FFF2-40B4-BE49-F238E27FC236}">
                <a16:creationId xmlns:a16="http://schemas.microsoft.com/office/drawing/2014/main" id="{94570839-B7B5-42D5-BEF1-2760ACE22E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88264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>
            <a:extLst>
              <a:ext uri="{FF2B5EF4-FFF2-40B4-BE49-F238E27FC236}">
                <a16:creationId xmlns:a16="http://schemas.microsoft.com/office/drawing/2014/main" id="{F49CD24D-BDE6-49C9-8073-3E64F41A0E7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E29888-9B35-42A4-B2E7-F56B16684B12}" type="slidenum">
              <a:rPr lang="ru-RU" altLang="ru-RU"/>
              <a:pPr algn="r" eaLnBrk="1" hangingPunct="1">
                <a:spcBef>
                  <a:spcPct val="0"/>
                </a:spcBef>
              </a:pPr>
              <a:t>4</a:t>
            </a:fld>
            <a:endParaRPr lang="ru-RU" altLang="ru-RU"/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9A85D646-6E08-430F-B115-D70172FBBD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58372" name="Rectangle 3">
            <a:extLst>
              <a:ext uri="{FF2B5EF4-FFF2-40B4-BE49-F238E27FC236}">
                <a16:creationId xmlns:a16="http://schemas.microsoft.com/office/drawing/2014/main" id="{94570839-B7B5-42D5-BEF1-2760ACE22E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339539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>
            <a:extLst>
              <a:ext uri="{FF2B5EF4-FFF2-40B4-BE49-F238E27FC236}">
                <a16:creationId xmlns:a16="http://schemas.microsoft.com/office/drawing/2014/main" id="{F49CD24D-BDE6-49C9-8073-3E64F41A0E7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E29888-9B35-42A4-B2E7-F56B16684B12}" type="slidenum">
              <a:rPr lang="ru-RU" altLang="ru-RU"/>
              <a:pPr algn="r" eaLnBrk="1" hangingPunct="1">
                <a:spcBef>
                  <a:spcPct val="0"/>
                </a:spcBef>
              </a:pPr>
              <a:t>22</a:t>
            </a:fld>
            <a:endParaRPr lang="ru-RU" altLang="ru-RU"/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9A85D646-6E08-430F-B115-D70172FBBD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58372" name="Rectangle 3">
            <a:extLst>
              <a:ext uri="{FF2B5EF4-FFF2-40B4-BE49-F238E27FC236}">
                <a16:creationId xmlns:a16="http://schemas.microsoft.com/office/drawing/2014/main" id="{94570839-B7B5-42D5-BEF1-2760ACE22E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579500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>
            <a:extLst>
              <a:ext uri="{FF2B5EF4-FFF2-40B4-BE49-F238E27FC236}">
                <a16:creationId xmlns:a16="http://schemas.microsoft.com/office/drawing/2014/main" id="{F49CD24D-BDE6-49C9-8073-3E64F41A0E7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E29888-9B35-42A4-B2E7-F56B16684B12}" type="slidenum">
              <a:rPr lang="ru-RU" altLang="ru-RU"/>
              <a:pPr algn="r" eaLnBrk="1" hangingPunct="1">
                <a:spcBef>
                  <a:spcPct val="0"/>
                </a:spcBef>
              </a:pPr>
              <a:t>23</a:t>
            </a:fld>
            <a:endParaRPr lang="ru-RU" altLang="ru-RU"/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9A85D646-6E08-430F-B115-D70172FBBD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58372" name="Rectangle 3">
            <a:extLst>
              <a:ext uri="{FF2B5EF4-FFF2-40B4-BE49-F238E27FC236}">
                <a16:creationId xmlns:a16="http://schemas.microsoft.com/office/drawing/2014/main" id="{94570839-B7B5-42D5-BEF1-2760ACE22E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559378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>
            <a:extLst>
              <a:ext uri="{FF2B5EF4-FFF2-40B4-BE49-F238E27FC236}">
                <a16:creationId xmlns:a16="http://schemas.microsoft.com/office/drawing/2014/main" id="{F49CD24D-BDE6-49C9-8073-3E64F41A0E7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E29888-9B35-42A4-B2E7-F56B16684B12}" type="slidenum">
              <a:rPr lang="ru-RU" altLang="ru-RU"/>
              <a:pPr algn="r" eaLnBrk="1" hangingPunct="1">
                <a:spcBef>
                  <a:spcPct val="0"/>
                </a:spcBef>
              </a:pPr>
              <a:t>24</a:t>
            </a:fld>
            <a:endParaRPr lang="ru-RU" altLang="ru-RU"/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9A85D646-6E08-430F-B115-D70172FBBD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58372" name="Rectangle 3">
            <a:extLst>
              <a:ext uri="{FF2B5EF4-FFF2-40B4-BE49-F238E27FC236}">
                <a16:creationId xmlns:a16="http://schemas.microsoft.com/office/drawing/2014/main" id="{94570839-B7B5-42D5-BEF1-2760ACE22E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904635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>
            <a:extLst>
              <a:ext uri="{FF2B5EF4-FFF2-40B4-BE49-F238E27FC236}">
                <a16:creationId xmlns:a16="http://schemas.microsoft.com/office/drawing/2014/main" id="{F49CD24D-BDE6-49C9-8073-3E64F41A0E7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E29888-9B35-42A4-B2E7-F56B16684B12}" type="slidenum">
              <a:rPr lang="ru-RU" altLang="ru-RU"/>
              <a:pPr algn="r" eaLnBrk="1" hangingPunct="1">
                <a:spcBef>
                  <a:spcPct val="0"/>
                </a:spcBef>
              </a:pPr>
              <a:t>25</a:t>
            </a:fld>
            <a:endParaRPr lang="ru-RU" altLang="ru-RU"/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9A85D646-6E08-430F-B115-D70172FBBD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58372" name="Rectangle 3">
            <a:extLst>
              <a:ext uri="{FF2B5EF4-FFF2-40B4-BE49-F238E27FC236}">
                <a16:creationId xmlns:a16="http://schemas.microsoft.com/office/drawing/2014/main" id="{94570839-B7B5-42D5-BEF1-2760ACE22E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8621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>
            <a:extLst>
              <a:ext uri="{FF2B5EF4-FFF2-40B4-BE49-F238E27FC236}">
                <a16:creationId xmlns:a16="http://schemas.microsoft.com/office/drawing/2014/main" id="{F49CD24D-BDE6-49C9-8073-3E64F41A0E7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E29888-9B35-42A4-B2E7-F56B16684B12}" type="slidenum">
              <a:rPr lang="ru-RU" altLang="ru-RU"/>
              <a:pPr algn="r" eaLnBrk="1" hangingPunct="1">
                <a:spcBef>
                  <a:spcPct val="0"/>
                </a:spcBef>
              </a:pPr>
              <a:t>26</a:t>
            </a:fld>
            <a:endParaRPr lang="ru-RU" altLang="ru-RU"/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9A85D646-6E08-430F-B115-D70172FBBD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58372" name="Rectangle 3">
            <a:extLst>
              <a:ext uri="{FF2B5EF4-FFF2-40B4-BE49-F238E27FC236}">
                <a16:creationId xmlns:a16="http://schemas.microsoft.com/office/drawing/2014/main" id="{94570839-B7B5-42D5-BEF1-2760ACE22E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218232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>
            <a:extLst>
              <a:ext uri="{FF2B5EF4-FFF2-40B4-BE49-F238E27FC236}">
                <a16:creationId xmlns:a16="http://schemas.microsoft.com/office/drawing/2014/main" id="{F49CD24D-BDE6-49C9-8073-3E64F41A0E7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E29888-9B35-42A4-B2E7-F56B16684B12}" type="slidenum">
              <a:rPr lang="ru-RU" altLang="ru-RU"/>
              <a:pPr algn="r" eaLnBrk="1" hangingPunct="1">
                <a:spcBef>
                  <a:spcPct val="0"/>
                </a:spcBef>
              </a:pPr>
              <a:t>27</a:t>
            </a:fld>
            <a:endParaRPr lang="ru-RU" altLang="ru-RU"/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9A85D646-6E08-430F-B115-D70172FBBD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58372" name="Rectangle 3">
            <a:extLst>
              <a:ext uri="{FF2B5EF4-FFF2-40B4-BE49-F238E27FC236}">
                <a16:creationId xmlns:a16="http://schemas.microsoft.com/office/drawing/2014/main" id="{94570839-B7B5-42D5-BEF1-2760ACE22E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636678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>
            <a:extLst>
              <a:ext uri="{FF2B5EF4-FFF2-40B4-BE49-F238E27FC236}">
                <a16:creationId xmlns:a16="http://schemas.microsoft.com/office/drawing/2014/main" id="{F49CD24D-BDE6-49C9-8073-3E64F41A0E7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E29888-9B35-42A4-B2E7-F56B16684B12}" type="slidenum">
              <a:rPr lang="ru-RU" altLang="ru-RU"/>
              <a:pPr algn="r" eaLnBrk="1" hangingPunct="1">
                <a:spcBef>
                  <a:spcPct val="0"/>
                </a:spcBef>
              </a:pPr>
              <a:t>28</a:t>
            </a:fld>
            <a:endParaRPr lang="ru-RU" altLang="ru-RU"/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9A85D646-6E08-430F-B115-D70172FBBD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58372" name="Rectangle 3">
            <a:extLst>
              <a:ext uri="{FF2B5EF4-FFF2-40B4-BE49-F238E27FC236}">
                <a16:creationId xmlns:a16="http://schemas.microsoft.com/office/drawing/2014/main" id="{94570839-B7B5-42D5-BEF1-2760ACE22E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205927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>
            <a:extLst>
              <a:ext uri="{FF2B5EF4-FFF2-40B4-BE49-F238E27FC236}">
                <a16:creationId xmlns:a16="http://schemas.microsoft.com/office/drawing/2014/main" id="{F49CD24D-BDE6-49C9-8073-3E64F41A0E7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E29888-9B35-42A4-B2E7-F56B16684B12}" type="slidenum">
              <a:rPr lang="ru-RU" altLang="ru-RU"/>
              <a:pPr algn="r" eaLnBrk="1" hangingPunct="1">
                <a:spcBef>
                  <a:spcPct val="0"/>
                </a:spcBef>
              </a:pPr>
              <a:t>29</a:t>
            </a:fld>
            <a:endParaRPr lang="ru-RU" altLang="ru-RU"/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9A85D646-6E08-430F-B115-D70172FBBD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58372" name="Rectangle 3">
            <a:extLst>
              <a:ext uri="{FF2B5EF4-FFF2-40B4-BE49-F238E27FC236}">
                <a16:creationId xmlns:a16="http://schemas.microsoft.com/office/drawing/2014/main" id="{94570839-B7B5-42D5-BEF1-2760ACE22E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506975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>
            <a:extLst>
              <a:ext uri="{FF2B5EF4-FFF2-40B4-BE49-F238E27FC236}">
                <a16:creationId xmlns:a16="http://schemas.microsoft.com/office/drawing/2014/main" id="{F49CD24D-BDE6-49C9-8073-3E64F41A0E7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E29888-9B35-42A4-B2E7-F56B16684B12}" type="slidenum">
              <a:rPr lang="ru-RU" altLang="ru-RU"/>
              <a:pPr algn="r" eaLnBrk="1" hangingPunct="1">
                <a:spcBef>
                  <a:spcPct val="0"/>
                </a:spcBef>
              </a:pPr>
              <a:t>30</a:t>
            </a:fld>
            <a:endParaRPr lang="ru-RU" altLang="ru-RU"/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9A85D646-6E08-430F-B115-D70172FBBD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58372" name="Rectangle 3">
            <a:extLst>
              <a:ext uri="{FF2B5EF4-FFF2-40B4-BE49-F238E27FC236}">
                <a16:creationId xmlns:a16="http://schemas.microsoft.com/office/drawing/2014/main" id="{94570839-B7B5-42D5-BEF1-2760ACE22E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571878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>
            <a:extLst>
              <a:ext uri="{FF2B5EF4-FFF2-40B4-BE49-F238E27FC236}">
                <a16:creationId xmlns:a16="http://schemas.microsoft.com/office/drawing/2014/main" id="{F49CD24D-BDE6-49C9-8073-3E64F41A0E7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E29888-9B35-42A4-B2E7-F56B16684B12}" type="slidenum">
              <a:rPr lang="ru-RU" altLang="ru-RU"/>
              <a:pPr algn="r" eaLnBrk="1" hangingPunct="1">
                <a:spcBef>
                  <a:spcPct val="0"/>
                </a:spcBef>
              </a:pPr>
              <a:t>31</a:t>
            </a:fld>
            <a:endParaRPr lang="ru-RU" altLang="ru-RU"/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9A85D646-6E08-430F-B115-D70172FBBD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58372" name="Rectangle 3">
            <a:extLst>
              <a:ext uri="{FF2B5EF4-FFF2-40B4-BE49-F238E27FC236}">
                <a16:creationId xmlns:a16="http://schemas.microsoft.com/office/drawing/2014/main" id="{94570839-B7B5-42D5-BEF1-2760ACE22E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52298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>
            <a:extLst>
              <a:ext uri="{FF2B5EF4-FFF2-40B4-BE49-F238E27FC236}">
                <a16:creationId xmlns:a16="http://schemas.microsoft.com/office/drawing/2014/main" id="{F49CD24D-BDE6-49C9-8073-3E64F41A0E7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E29888-9B35-42A4-B2E7-F56B16684B12}" type="slidenum">
              <a:rPr lang="ru-RU" altLang="ru-RU"/>
              <a:pPr algn="r" eaLnBrk="1" hangingPunct="1">
                <a:spcBef>
                  <a:spcPct val="0"/>
                </a:spcBef>
              </a:pPr>
              <a:t>5</a:t>
            </a:fld>
            <a:endParaRPr lang="ru-RU" altLang="ru-RU"/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9A85D646-6E08-430F-B115-D70172FBBD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58372" name="Rectangle 3">
            <a:extLst>
              <a:ext uri="{FF2B5EF4-FFF2-40B4-BE49-F238E27FC236}">
                <a16:creationId xmlns:a16="http://schemas.microsoft.com/office/drawing/2014/main" id="{94570839-B7B5-42D5-BEF1-2760ACE22E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604877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>
            <a:extLst>
              <a:ext uri="{FF2B5EF4-FFF2-40B4-BE49-F238E27FC236}">
                <a16:creationId xmlns:a16="http://schemas.microsoft.com/office/drawing/2014/main" id="{F49CD24D-BDE6-49C9-8073-3E64F41A0E7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E29888-9B35-42A4-B2E7-F56B16684B12}" type="slidenum">
              <a:rPr lang="ru-RU" altLang="ru-RU"/>
              <a:pPr algn="r" eaLnBrk="1" hangingPunct="1">
                <a:spcBef>
                  <a:spcPct val="0"/>
                </a:spcBef>
              </a:pPr>
              <a:t>32</a:t>
            </a:fld>
            <a:endParaRPr lang="ru-RU" altLang="ru-RU"/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9A85D646-6E08-430F-B115-D70172FBBD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58372" name="Rectangle 3">
            <a:extLst>
              <a:ext uri="{FF2B5EF4-FFF2-40B4-BE49-F238E27FC236}">
                <a16:creationId xmlns:a16="http://schemas.microsoft.com/office/drawing/2014/main" id="{94570839-B7B5-42D5-BEF1-2760ACE22E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711914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>
            <a:extLst>
              <a:ext uri="{FF2B5EF4-FFF2-40B4-BE49-F238E27FC236}">
                <a16:creationId xmlns:a16="http://schemas.microsoft.com/office/drawing/2014/main" id="{F49CD24D-BDE6-49C9-8073-3E64F41A0E7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E29888-9B35-42A4-B2E7-F56B16684B12}" type="slidenum">
              <a:rPr lang="ru-RU" altLang="ru-RU"/>
              <a:pPr algn="r" eaLnBrk="1" hangingPunct="1">
                <a:spcBef>
                  <a:spcPct val="0"/>
                </a:spcBef>
              </a:pPr>
              <a:t>33</a:t>
            </a:fld>
            <a:endParaRPr lang="ru-RU" altLang="ru-RU"/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9A85D646-6E08-430F-B115-D70172FBBD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58372" name="Rectangle 3">
            <a:extLst>
              <a:ext uri="{FF2B5EF4-FFF2-40B4-BE49-F238E27FC236}">
                <a16:creationId xmlns:a16="http://schemas.microsoft.com/office/drawing/2014/main" id="{94570839-B7B5-42D5-BEF1-2760ACE22E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478888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>
            <a:extLst>
              <a:ext uri="{FF2B5EF4-FFF2-40B4-BE49-F238E27FC236}">
                <a16:creationId xmlns:a16="http://schemas.microsoft.com/office/drawing/2014/main" id="{F49CD24D-BDE6-49C9-8073-3E64F41A0E7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E29888-9B35-42A4-B2E7-F56B16684B12}" type="slidenum">
              <a:rPr lang="ru-RU" altLang="ru-RU"/>
              <a:pPr algn="r" eaLnBrk="1" hangingPunct="1">
                <a:spcBef>
                  <a:spcPct val="0"/>
                </a:spcBef>
              </a:pPr>
              <a:t>34</a:t>
            </a:fld>
            <a:endParaRPr lang="ru-RU" altLang="ru-RU"/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9A85D646-6E08-430F-B115-D70172FBBD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58372" name="Rectangle 3">
            <a:extLst>
              <a:ext uri="{FF2B5EF4-FFF2-40B4-BE49-F238E27FC236}">
                <a16:creationId xmlns:a16="http://schemas.microsoft.com/office/drawing/2014/main" id="{94570839-B7B5-42D5-BEF1-2760ACE22E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945766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>
            <a:extLst>
              <a:ext uri="{FF2B5EF4-FFF2-40B4-BE49-F238E27FC236}">
                <a16:creationId xmlns:a16="http://schemas.microsoft.com/office/drawing/2014/main" id="{F49CD24D-BDE6-49C9-8073-3E64F41A0E7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E29888-9B35-42A4-B2E7-F56B16684B12}" type="slidenum">
              <a:rPr lang="ru-RU" altLang="ru-RU"/>
              <a:pPr algn="r" eaLnBrk="1" hangingPunct="1">
                <a:spcBef>
                  <a:spcPct val="0"/>
                </a:spcBef>
              </a:pPr>
              <a:t>35</a:t>
            </a:fld>
            <a:endParaRPr lang="ru-RU" altLang="ru-RU"/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9A85D646-6E08-430F-B115-D70172FBBD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58372" name="Rectangle 3">
            <a:extLst>
              <a:ext uri="{FF2B5EF4-FFF2-40B4-BE49-F238E27FC236}">
                <a16:creationId xmlns:a16="http://schemas.microsoft.com/office/drawing/2014/main" id="{94570839-B7B5-42D5-BEF1-2760ACE22E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598654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>
            <a:extLst>
              <a:ext uri="{FF2B5EF4-FFF2-40B4-BE49-F238E27FC236}">
                <a16:creationId xmlns:a16="http://schemas.microsoft.com/office/drawing/2014/main" id="{F49CD24D-BDE6-49C9-8073-3E64F41A0E7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E29888-9B35-42A4-B2E7-F56B16684B12}" type="slidenum">
              <a:rPr lang="ru-RU" altLang="ru-RU"/>
              <a:pPr algn="r" eaLnBrk="1" hangingPunct="1">
                <a:spcBef>
                  <a:spcPct val="0"/>
                </a:spcBef>
              </a:pPr>
              <a:t>36</a:t>
            </a:fld>
            <a:endParaRPr lang="ru-RU" altLang="ru-RU"/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9A85D646-6E08-430F-B115-D70172FBBD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58372" name="Rectangle 3">
            <a:extLst>
              <a:ext uri="{FF2B5EF4-FFF2-40B4-BE49-F238E27FC236}">
                <a16:creationId xmlns:a16="http://schemas.microsoft.com/office/drawing/2014/main" id="{94570839-B7B5-42D5-BEF1-2760ACE22E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413144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>
            <a:extLst>
              <a:ext uri="{FF2B5EF4-FFF2-40B4-BE49-F238E27FC236}">
                <a16:creationId xmlns:a16="http://schemas.microsoft.com/office/drawing/2014/main" id="{F49CD24D-BDE6-49C9-8073-3E64F41A0E7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E29888-9B35-42A4-B2E7-F56B16684B12}" type="slidenum">
              <a:rPr lang="ru-RU" altLang="ru-RU"/>
              <a:pPr algn="r" eaLnBrk="1" hangingPunct="1">
                <a:spcBef>
                  <a:spcPct val="0"/>
                </a:spcBef>
              </a:pPr>
              <a:t>37</a:t>
            </a:fld>
            <a:endParaRPr lang="ru-RU" altLang="ru-RU"/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9A85D646-6E08-430F-B115-D70172FBBD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58372" name="Rectangle 3">
            <a:extLst>
              <a:ext uri="{FF2B5EF4-FFF2-40B4-BE49-F238E27FC236}">
                <a16:creationId xmlns:a16="http://schemas.microsoft.com/office/drawing/2014/main" id="{94570839-B7B5-42D5-BEF1-2760ACE22E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465750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>
            <a:extLst>
              <a:ext uri="{FF2B5EF4-FFF2-40B4-BE49-F238E27FC236}">
                <a16:creationId xmlns:a16="http://schemas.microsoft.com/office/drawing/2014/main" id="{F49CD24D-BDE6-49C9-8073-3E64F41A0E7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E29888-9B35-42A4-B2E7-F56B16684B12}" type="slidenum">
              <a:rPr lang="ru-RU" altLang="ru-RU"/>
              <a:pPr algn="r" eaLnBrk="1" hangingPunct="1">
                <a:spcBef>
                  <a:spcPct val="0"/>
                </a:spcBef>
              </a:pPr>
              <a:t>38</a:t>
            </a:fld>
            <a:endParaRPr lang="ru-RU" altLang="ru-RU"/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9A85D646-6E08-430F-B115-D70172FBBD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58372" name="Rectangle 3">
            <a:extLst>
              <a:ext uri="{FF2B5EF4-FFF2-40B4-BE49-F238E27FC236}">
                <a16:creationId xmlns:a16="http://schemas.microsoft.com/office/drawing/2014/main" id="{94570839-B7B5-42D5-BEF1-2760ACE22E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281252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>
            <a:extLst>
              <a:ext uri="{FF2B5EF4-FFF2-40B4-BE49-F238E27FC236}">
                <a16:creationId xmlns:a16="http://schemas.microsoft.com/office/drawing/2014/main" id="{F49CD24D-BDE6-49C9-8073-3E64F41A0E7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E29888-9B35-42A4-B2E7-F56B16684B12}" type="slidenum">
              <a:rPr lang="ru-RU" altLang="ru-RU"/>
              <a:pPr algn="r" eaLnBrk="1" hangingPunct="1">
                <a:spcBef>
                  <a:spcPct val="0"/>
                </a:spcBef>
              </a:pPr>
              <a:t>39</a:t>
            </a:fld>
            <a:endParaRPr lang="ru-RU" altLang="ru-RU"/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9A85D646-6E08-430F-B115-D70172FBBD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58372" name="Rectangle 3">
            <a:extLst>
              <a:ext uri="{FF2B5EF4-FFF2-40B4-BE49-F238E27FC236}">
                <a16:creationId xmlns:a16="http://schemas.microsoft.com/office/drawing/2014/main" id="{94570839-B7B5-42D5-BEF1-2760ACE22E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124817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>
            <a:extLst>
              <a:ext uri="{FF2B5EF4-FFF2-40B4-BE49-F238E27FC236}">
                <a16:creationId xmlns:a16="http://schemas.microsoft.com/office/drawing/2014/main" id="{F49CD24D-BDE6-49C9-8073-3E64F41A0E7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E29888-9B35-42A4-B2E7-F56B16684B12}" type="slidenum">
              <a:rPr lang="ru-RU" altLang="ru-RU"/>
              <a:pPr algn="r" eaLnBrk="1" hangingPunct="1">
                <a:spcBef>
                  <a:spcPct val="0"/>
                </a:spcBef>
              </a:pPr>
              <a:t>40</a:t>
            </a:fld>
            <a:endParaRPr lang="ru-RU" altLang="ru-RU"/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9A85D646-6E08-430F-B115-D70172FBBD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58372" name="Rectangle 3">
            <a:extLst>
              <a:ext uri="{FF2B5EF4-FFF2-40B4-BE49-F238E27FC236}">
                <a16:creationId xmlns:a16="http://schemas.microsoft.com/office/drawing/2014/main" id="{94570839-B7B5-42D5-BEF1-2760ACE22E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112087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>
            <a:extLst>
              <a:ext uri="{FF2B5EF4-FFF2-40B4-BE49-F238E27FC236}">
                <a16:creationId xmlns:a16="http://schemas.microsoft.com/office/drawing/2014/main" id="{F49CD24D-BDE6-49C9-8073-3E64F41A0E7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E29888-9B35-42A4-B2E7-F56B16684B12}" type="slidenum">
              <a:rPr lang="ru-RU" altLang="ru-RU"/>
              <a:pPr algn="r" eaLnBrk="1" hangingPunct="1">
                <a:spcBef>
                  <a:spcPct val="0"/>
                </a:spcBef>
              </a:pPr>
              <a:t>41</a:t>
            </a:fld>
            <a:endParaRPr lang="ru-RU" altLang="ru-RU"/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9A85D646-6E08-430F-B115-D70172FBBD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58372" name="Rectangle 3">
            <a:extLst>
              <a:ext uri="{FF2B5EF4-FFF2-40B4-BE49-F238E27FC236}">
                <a16:creationId xmlns:a16="http://schemas.microsoft.com/office/drawing/2014/main" id="{94570839-B7B5-42D5-BEF1-2760ACE22E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84237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>
            <a:extLst>
              <a:ext uri="{FF2B5EF4-FFF2-40B4-BE49-F238E27FC236}">
                <a16:creationId xmlns:a16="http://schemas.microsoft.com/office/drawing/2014/main" id="{F49CD24D-BDE6-49C9-8073-3E64F41A0E7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E29888-9B35-42A4-B2E7-F56B16684B12}" type="slidenum">
              <a:rPr lang="ru-RU" altLang="ru-RU"/>
              <a:pPr algn="r" eaLnBrk="1" hangingPunct="1">
                <a:spcBef>
                  <a:spcPct val="0"/>
                </a:spcBef>
              </a:pPr>
              <a:t>6</a:t>
            </a:fld>
            <a:endParaRPr lang="ru-RU" altLang="ru-RU"/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9A85D646-6E08-430F-B115-D70172FBBD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58372" name="Rectangle 3">
            <a:extLst>
              <a:ext uri="{FF2B5EF4-FFF2-40B4-BE49-F238E27FC236}">
                <a16:creationId xmlns:a16="http://schemas.microsoft.com/office/drawing/2014/main" id="{94570839-B7B5-42D5-BEF1-2760ACE22E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49211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>
            <a:extLst>
              <a:ext uri="{FF2B5EF4-FFF2-40B4-BE49-F238E27FC236}">
                <a16:creationId xmlns:a16="http://schemas.microsoft.com/office/drawing/2014/main" id="{F49CD24D-BDE6-49C9-8073-3E64F41A0E7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E29888-9B35-42A4-B2E7-F56B16684B12}" type="slidenum">
              <a:rPr lang="ru-RU" altLang="ru-RU"/>
              <a:pPr algn="r" eaLnBrk="1" hangingPunct="1">
                <a:spcBef>
                  <a:spcPct val="0"/>
                </a:spcBef>
              </a:pPr>
              <a:t>42</a:t>
            </a:fld>
            <a:endParaRPr lang="ru-RU" altLang="ru-RU"/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9A85D646-6E08-430F-B115-D70172FBBD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58372" name="Rectangle 3">
            <a:extLst>
              <a:ext uri="{FF2B5EF4-FFF2-40B4-BE49-F238E27FC236}">
                <a16:creationId xmlns:a16="http://schemas.microsoft.com/office/drawing/2014/main" id="{94570839-B7B5-42D5-BEF1-2760ACE22E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985893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>
            <a:extLst>
              <a:ext uri="{FF2B5EF4-FFF2-40B4-BE49-F238E27FC236}">
                <a16:creationId xmlns:a16="http://schemas.microsoft.com/office/drawing/2014/main" id="{F49CD24D-BDE6-49C9-8073-3E64F41A0E7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E29888-9B35-42A4-B2E7-F56B16684B12}" type="slidenum">
              <a:rPr lang="ru-RU" altLang="ru-RU"/>
              <a:pPr algn="r" eaLnBrk="1" hangingPunct="1">
                <a:spcBef>
                  <a:spcPct val="0"/>
                </a:spcBef>
              </a:pPr>
              <a:t>43</a:t>
            </a:fld>
            <a:endParaRPr lang="ru-RU" altLang="ru-RU"/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9A85D646-6E08-430F-B115-D70172FBBD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58372" name="Rectangle 3">
            <a:extLst>
              <a:ext uri="{FF2B5EF4-FFF2-40B4-BE49-F238E27FC236}">
                <a16:creationId xmlns:a16="http://schemas.microsoft.com/office/drawing/2014/main" id="{94570839-B7B5-42D5-BEF1-2760ACE22E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614951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>
            <a:extLst>
              <a:ext uri="{FF2B5EF4-FFF2-40B4-BE49-F238E27FC236}">
                <a16:creationId xmlns:a16="http://schemas.microsoft.com/office/drawing/2014/main" id="{F49CD24D-BDE6-49C9-8073-3E64F41A0E7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E29888-9B35-42A4-B2E7-F56B16684B12}" type="slidenum">
              <a:rPr lang="ru-RU" altLang="ru-RU"/>
              <a:pPr algn="r" eaLnBrk="1" hangingPunct="1">
                <a:spcBef>
                  <a:spcPct val="0"/>
                </a:spcBef>
              </a:pPr>
              <a:t>44</a:t>
            </a:fld>
            <a:endParaRPr lang="ru-RU" altLang="ru-RU"/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9A85D646-6E08-430F-B115-D70172FBBD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58372" name="Rectangle 3">
            <a:extLst>
              <a:ext uri="{FF2B5EF4-FFF2-40B4-BE49-F238E27FC236}">
                <a16:creationId xmlns:a16="http://schemas.microsoft.com/office/drawing/2014/main" id="{94570839-B7B5-42D5-BEF1-2760ACE22E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291748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>
            <a:extLst>
              <a:ext uri="{FF2B5EF4-FFF2-40B4-BE49-F238E27FC236}">
                <a16:creationId xmlns:a16="http://schemas.microsoft.com/office/drawing/2014/main" id="{F49CD24D-BDE6-49C9-8073-3E64F41A0E7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E29888-9B35-42A4-B2E7-F56B16684B12}" type="slidenum">
              <a:rPr lang="ru-RU" altLang="ru-RU"/>
              <a:pPr algn="r" eaLnBrk="1" hangingPunct="1">
                <a:spcBef>
                  <a:spcPct val="0"/>
                </a:spcBef>
              </a:pPr>
              <a:t>45</a:t>
            </a:fld>
            <a:endParaRPr lang="ru-RU" altLang="ru-RU"/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9A85D646-6E08-430F-B115-D70172FBBD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58372" name="Rectangle 3">
            <a:extLst>
              <a:ext uri="{FF2B5EF4-FFF2-40B4-BE49-F238E27FC236}">
                <a16:creationId xmlns:a16="http://schemas.microsoft.com/office/drawing/2014/main" id="{94570839-B7B5-42D5-BEF1-2760ACE22E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065963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>
            <a:extLst>
              <a:ext uri="{FF2B5EF4-FFF2-40B4-BE49-F238E27FC236}">
                <a16:creationId xmlns:a16="http://schemas.microsoft.com/office/drawing/2014/main" id="{F49CD24D-BDE6-49C9-8073-3E64F41A0E7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E29888-9B35-42A4-B2E7-F56B16684B12}" type="slidenum">
              <a:rPr lang="ru-RU" altLang="ru-RU"/>
              <a:pPr algn="r" eaLnBrk="1" hangingPunct="1">
                <a:spcBef>
                  <a:spcPct val="0"/>
                </a:spcBef>
              </a:pPr>
              <a:t>46</a:t>
            </a:fld>
            <a:endParaRPr lang="ru-RU" altLang="ru-RU"/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9A85D646-6E08-430F-B115-D70172FBBD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58372" name="Rectangle 3">
            <a:extLst>
              <a:ext uri="{FF2B5EF4-FFF2-40B4-BE49-F238E27FC236}">
                <a16:creationId xmlns:a16="http://schemas.microsoft.com/office/drawing/2014/main" id="{94570839-B7B5-42D5-BEF1-2760ACE22E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374398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>
            <a:extLst>
              <a:ext uri="{FF2B5EF4-FFF2-40B4-BE49-F238E27FC236}">
                <a16:creationId xmlns:a16="http://schemas.microsoft.com/office/drawing/2014/main" id="{F49CD24D-BDE6-49C9-8073-3E64F41A0E7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E29888-9B35-42A4-B2E7-F56B16684B12}" type="slidenum">
              <a:rPr lang="ru-RU" altLang="ru-RU"/>
              <a:pPr algn="r" eaLnBrk="1" hangingPunct="1">
                <a:spcBef>
                  <a:spcPct val="0"/>
                </a:spcBef>
              </a:pPr>
              <a:t>47</a:t>
            </a:fld>
            <a:endParaRPr lang="ru-RU" altLang="ru-RU"/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9A85D646-6E08-430F-B115-D70172FBBD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58372" name="Rectangle 3">
            <a:extLst>
              <a:ext uri="{FF2B5EF4-FFF2-40B4-BE49-F238E27FC236}">
                <a16:creationId xmlns:a16="http://schemas.microsoft.com/office/drawing/2014/main" id="{94570839-B7B5-42D5-BEF1-2760ACE22E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18874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>
            <a:extLst>
              <a:ext uri="{FF2B5EF4-FFF2-40B4-BE49-F238E27FC236}">
                <a16:creationId xmlns:a16="http://schemas.microsoft.com/office/drawing/2014/main" id="{F49CD24D-BDE6-49C9-8073-3E64F41A0E7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E29888-9B35-42A4-B2E7-F56B16684B12}" type="slidenum">
              <a:rPr lang="ru-RU" altLang="ru-RU"/>
              <a:pPr algn="r" eaLnBrk="1" hangingPunct="1">
                <a:spcBef>
                  <a:spcPct val="0"/>
                </a:spcBef>
              </a:pPr>
              <a:t>48</a:t>
            </a:fld>
            <a:endParaRPr lang="ru-RU" altLang="ru-RU"/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9A85D646-6E08-430F-B115-D70172FBBD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58372" name="Rectangle 3">
            <a:extLst>
              <a:ext uri="{FF2B5EF4-FFF2-40B4-BE49-F238E27FC236}">
                <a16:creationId xmlns:a16="http://schemas.microsoft.com/office/drawing/2014/main" id="{94570839-B7B5-42D5-BEF1-2760ACE22E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616335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>
            <a:extLst>
              <a:ext uri="{FF2B5EF4-FFF2-40B4-BE49-F238E27FC236}">
                <a16:creationId xmlns:a16="http://schemas.microsoft.com/office/drawing/2014/main" id="{F49CD24D-BDE6-49C9-8073-3E64F41A0E7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E29888-9B35-42A4-B2E7-F56B16684B12}" type="slidenum">
              <a:rPr lang="ru-RU" altLang="ru-RU"/>
              <a:pPr algn="r" eaLnBrk="1" hangingPunct="1">
                <a:spcBef>
                  <a:spcPct val="0"/>
                </a:spcBef>
              </a:pPr>
              <a:t>49</a:t>
            </a:fld>
            <a:endParaRPr lang="ru-RU" altLang="ru-RU"/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9A85D646-6E08-430F-B115-D70172FBBD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58372" name="Rectangle 3">
            <a:extLst>
              <a:ext uri="{FF2B5EF4-FFF2-40B4-BE49-F238E27FC236}">
                <a16:creationId xmlns:a16="http://schemas.microsoft.com/office/drawing/2014/main" id="{94570839-B7B5-42D5-BEF1-2760ACE22E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284887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>
            <a:extLst>
              <a:ext uri="{FF2B5EF4-FFF2-40B4-BE49-F238E27FC236}">
                <a16:creationId xmlns:a16="http://schemas.microsoft.com/office/drawing/2014/main" id="{F49CD24D-BDE6-49C9-8073-3E64F41A0E7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E29888-9B35-42A4-B2E7-F56B16684B12}" type="slidenum">
              <a:rPr lang="ru-RU" altLang="ru-RU"/>
              <a:pPr algn="r" eaLnBrk="1" hangingPunct="1">
                <a:spcBef>
                  <a:spcPct val="0"/>
                </a:spcBef>
              </a:pPr>
              <a:t>50</a:t>
            </a:fld>
            <a:endParaRPr lang="ru-RU" altLang="ru-RU"/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9A85D646-6E08-430F-B115-D70172FBBD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58372" name="Rectangle 3">
            <a:extLst>
              <a:ext uri="{FF2B5EF4-FFF2-40B4-BE49-F238E27FC236}">
                <a16:creationId xmlns:a16="http://schemas.microsoft.com/office/drawing/2014/main" id="{94570839-B7B5-42D5-BEF1-2760ACE22E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735724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>
            <a:extLst>
              <a:ext uri="{FF2B5EF4-FFF2-40B4-BE49-F238E27FC236}">
                <a16:creationId xmlns:a16="http://schemas.microsoft.com/office/drawing/2014/main" id="{F49CD24D-BDE6-49C9-8073-3E64F41A0E7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E29888-9B35-42A4-B2E7-F56B16684B12}" type="slidenum">
              <a:rPr lang="ru-RU" altLang="ru-RU"/>
              <a:pPr algn="r" eaLnBrk="1" hangingPunct="1">
                <a:spcBef>
                  <a:spcPct val="0"/>
                </a:spcBef>
              </a:pPr>
              <a:t>51</a:t>
            </a:fld>
            <a:endParaRPr lang="ru-RU" altLang="ru-RU"/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9A85D646-6E08-430F-B115-D70172FBBD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58372" name="Rectangle 3">
            <a:extLst>
              <a:ext uri="{FF2B5EF4-FFF2-40B4-BE49-F238E27FC236}">
                <a16:creationId xmlns:a16="http://schemas.microsoft.com/office/drawing/2014/main" id="{94570839-B7B5-42D5-BEF1-2760ACE22E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51994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>
            <a:extLst>
              <a:ext uri="{FF2B5EF4-FFF2-40B4-BE49-F238E27FC236}">
                <a16:creationId xmlns:a16="http://schemas.microsoft.com/office/drawing/2014/main" id="{F49CD24D-BDE6-49C9-8073-3E64F41A0E7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E29888-9B35-42A4-B2E7-F56B16684B12}" type="slidenum">
              <a:rPr lang="ru-RU" altLang="ru-RU"/>
              <a:pPr algn="r" eaLnBrk="1" hangingPunct="1">
                <a:spcBef>
                  <a:spcPct val="0"/>
                </a:spcBef>
              </a:pPr>
              <a:t>7</a:t>
            </a:fld>
            <a:endParaRPr lang="ru-RU" altLang="ru-RU"/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9A85D646-6E08-430F-B115-D70172FBBD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58372" name="Rectangle 3">
            <a:extLst>
              <a:ext uri="{FF2B5EF4-FFF2-40B4-BE49-F238E27FC236}">
                <a16:creationId xmlns:a16="http://schemas.microsoft.com/office/drawing/2014/main" id="{94570839-B7B5-42D5-BEF1-2760ACE22E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88454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>
            <a:extLst>
              <a:ext uri="{FF2B5EF4-FFF2-40B4-BE49-F238E27FC236}">
                <a16:creationId xmlns:a16="http://schemas.microsoft.com/office/drawing/2014/main" id="{F49CD24D-BDE6-49C9-8073-3E64F41A0E7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E29888-9B35-42A4-B2E7-F56B16684B12}" type="slidenum">
              <a:rPr lang="ru-RU" altLang="ru-RU"/>
              <a:pPr algn="r" eaLnBrk="1" hangingPunct="1">
                <a:spcBef>
                  <a:spcPct val="0"/>
                </a:spcBef>
              </a:pPr>
              <a:t>52</a:t>
            </a:fld>
            <a:endParaRPr lang="ru-RU" altLang="ru-RU"/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9A85D646-6E08-430F-B115-D70172FBBD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58372" name="Rectangle 3">
            <a:extLst>
              <a:ext uri="{FF2B5EF4-FFF2-40B4-BE49-F238E27FC236}">
                <a16:creationId xmlns:a16="http://schemas.microsoft.com/office/drawing/2014/main" id="{94570839-B7B5-42D5-BEF1-2760ACE22E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484922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>
            <a:extLst>
              <a:ext uri="{FF2B5EF4-FFF2-40B4-BE49-F238E27FC236}">
                <a16:creationId xmlns:a16="http://schemas.microsoft.com/office/drawing/2014/main" id="{995FEF2D-8E0D-47F7-AA14-A411115B7725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20C56290-28C5-41D4-9CD6-7393397C091B}" type="slidenum">
              <a:rPr lang="ru-RU" altLang="ru-RU"/>
              <a:pPr algn="r" eaLnBrk="1" hangingPunct="1">
                <a:spcBef>
                  <a:spcPct val="0"/>
                </a:spcBef>
              </a:pPr>
              <a:t>18</a:t>
            </a:fld>
            <a:endParaRPr lang="ru-RU" altLang="ru-RU"/>
          </a:p>
        </p:txBody>
      </p:sp>
      <p:sp>
        <p:nvSpPr>
          <p:cNvPr id="62467" name="Rectangle 2">
            <a:extLst>
              <a:ext uri="{FF2B5EF4-FFF2-40B4-BE49-F238E27FC236}">
                <a16:creationId xmlns:a16="http://schemas.microsoft.com/office/drawing/2014/main" id="{64ECA365-10D6-4703-9AC0-EDFC2290EBE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62468" name="Rectangle 3">
            <a:extLst>
              <a:ext uri="{FF2B5EF4-FFF2-40B4-BE49-F238E27FC236}">
                <a16:creationId xmlns:a16="http://schemas.microsoft.com/office/drawing/2014/main" id="{47DD9B5B-590B-4267-BB74-7E298A0A865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ru-RU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>
            <a:extLst>
              <a:ext uri="{FF2B5EF4-FFF2-40B4-BE49-F238E27FC236}">
                <a16:creationId xmlns:a16="http://schemas.microsoft.com/office/drawing/2014/main" id="{F49CD24D-BDE6-49C9-8073-3E64F41A0E7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E29888-9B35-42A4-B2E7-F56B16684B12}" type="slidenum">
              <a:rPr lang="ru-RU" altLang="ru-RU"/>
              <a:pPr algn="r" eaLnBrk="1" hangingPunct="1">
                <a:spcBef>
                  <a:spcPct val="0"/>
                </a:spcBef>
              </a:pPr>
              <a:t>8</a:t>
            </a:fld>
            <a:endParaRPr lang="ru-RU" altLang="ru-RU"/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9A85D646-6E08-430F-B115-D70172FBBD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58372" name="Rectangle 3">
            <a:extLst>
              <a:ext uri="{FF2B5EF4-FFF2-40B4-BE49-F238E27FC236}">
                <a16:creationId xmlns:a16="http://schemas.microsoft.com/office/drawing/2014/main" id="{94570839-B7B5-42D5-BEF1-2760ACE22E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46985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>
            <a:extLst>
              <a:ext uri="{FF2B5EF4-FFF2-40B4-BE49-F238E27FC236}">
                <a16:creationId xmlns:a16="http://schemas.microsoft.com/office/drawing/2014/main" id="{F49CD24D-BDE6-49C9-8073-3E64F41A0E7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E29888-9B35-42A4-B2E7-F56B16684B12}" type="slidenum">
              <a:rPr lang="ru-RU" altLang="ru-RU"/>
              <a:pPr algn="r" eaLnBrk="1" hangingPunct="1">
                <a:spcBef>
                  <a:spcPct val="0"/>
                </a:spcBef>
              </a:pPr>
              <a:t>9</a:t>
            </a:fld>
            <a:endParaRPr lang="ru-RU" altLang="ru-RU"/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9A85D646-6E08-430F-B115-D70172FBBD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58372" name="Rectangle 3">
            <a:extLst>
              <a:ext uri="{FF2B5EF4-FFF2-40B4-BE49-F238E27FC236}">
                <a16:creationId xmlns:a16="http://schemas.microsoft.com/office/drawing/2014/main" id="{94570839-B7B5-42D5-BEF1-2760ACE22E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26298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>
            <a:extLst>
              <a:ext uri="{FF2B5EF4-FFF2-40B4-BE49-F238E27FC236}">
                <a16:creationId xmlns:a16="http://schemas.microsoft.com/office/drawing/2014/main" id="{F49CD24D-BDE6-49C9-8073-3E64F41A0E7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E29888-9B35-42A4-B2E7-F56B16684B12}" type="slidenum">
              <a:rPr lang="ru-RU" altLang="ru-RU"/>
              <a:pPr algn="r" eaLnBrk="1" hangingPunct="1">
                <a:spcBef>
                  <a:spcPct val="0"/>
                </a:spcBef>
              </a:pPr>
              <a:t>10</a:t>
            </a:fld>
            <a:endParaRPr lang="ru-RU" altLang="ru-RU"/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9A85D646-6E08-430F-B115-D70172FBBD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58372" name="Rectangle 3">
            <a:extLst>
              <a:ext uri="{FF2B5EF4-FFF2-40B4-BE49-F238E27FC236}">
                <a16:creationId xmlns:a16="http://schemas.microsoft.com/office/drawing/2014/main" id="{94570839-B7B5-42D5-BEF1-2760ACE22E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63090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>
            <a:extLst>
              <a:ext uri="{FF2B5EF4-FFF2-40B4-BE49-F238E27FC236}">
                <a16:creationId xmlns:a16="http://schemas.microsoft.com/office/drawing/2014/main" id="{F49CD24D-BDE6-49C9-8073-3E64F41A0E7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E29888-9B35-42A4-B2E7-F56B16684B12}" type="slidenum">
              <a:rPr lang="ru-RU" altLang="ru-RU"/>
              <a:pPr algn="r" eaLnBrk="1" hangingPunct="1">
                <a:spcBef>
                  <a:spcPct val="0"/>
                </a:spcBef>
              </a:pPr>
              <a:t>11</a:t>
            </a:fld>
            <a:endParaRPr lang="ru-RU" altLang="ru-RU"/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9A85D646-6E08-430F-B115-D70172FBBD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58372" name="Rectangle 3">
            <a:extLst>
              <a:ext uri="{FF2B5EF4-FFF2-40B4-BE49-F238E27FC236}">
                <a16:creationId xmlns:a16="http://schemas.microsoft.com/office/drawing/2014/main" id="{94570839-B7B5-42D5-BEF1-2760ACE22E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96943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14.12.2021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10799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14.12.2021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57274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14.12.2021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122617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1851" y="1709739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Название дисциплины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1851" y="4589464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ФИО преподавателя</a:t>
            </a:r>
          </a:p>
          <a:p>
            <a:pPr lvl="0"/>
            <a:r>
              <a:rPr lang="ru-RU"/>
              <a:t>Электронная почта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33C66FD2-B223-40ED-A70A-6F8087E69D5E}" type="datetimeFigureOut">
              <a:rPr lang="ru-RU" smtClean="0"/>
              <a:t>14.12.2021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52259990-D040-4A93-9573-D8805257596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450127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1524000" y="2057400"/>
            <a:ext cx="9144000" cy="1452563"/>
          </a:xfrm>
          <a:prstGeom prst="rect">
            <a:avLst/>
          </a:prstGeom>
        </p:spPr>
        <p:txBody>
          <a:bodyPr anchor="b"/>
          <a:lstStyle>
            <a:lvl1pPr algn="ctr">
              <a:defRPr sz="6000" b="1"/>
            </a:lvl1pPr>
          </a:lstStyle>
          <a:p>
            <a:r>
              <a:rPr lang="ru-RU"/>
              <a:t>Название темы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1524000" y="1178878"/>
            <a:ext cx="9144000" cy="46704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Номер темы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33C66FD2-B223-40ED-A70A-6F8087E69D5E}" type="datetimeFigureOut">
              <a:rPr lang="ru-RU" smtClean="0"/>
              <a:t>14.12.2021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52259990-D040-4A93-9573-D8805257596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956620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1036129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2523744"/>
            <a:ext cx="10515600" cy="365321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33C66FD2-B223-40ED-A70A-6F8087E69D5E}" type="datetimeFigureOut">
              <a:rPr lang="ru-RU" smtClean="0"/>
              <a:t>14.12.2021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52259990-D040-4A93-9573-D8805257596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793606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1033273"/>
            <a:ext cx="10515600" cy="1218691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2414016"/>
            <a:ext cx="5156200" cy="376294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97600" y="2414015"/>
            <a:ext cx="5156200" cy="376294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33C66FD2-B223-40ED-A70A-6F8087E69D5E}" type="datetimeFigureOut">
              <a:rPr lang="ru-RU" smtClean="0"/>
              <a:t>14.12.2021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52259990-D040-4A93-9573-D8805257596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0802558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25077" y="1033273"/>
            <a:ext cx="10515600" cy="1024525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25078" y="2099469"/>
            <a:ext cx="5158316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40318" y="3006725"/>
            <a:ext cx="5158316" cy="3182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2099469"/>
            <a:ext cx="518371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3006726"/>
            <a:ext cx="5183717" cy="31829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33C66FD2-B223-40ED-A70A-6F8087E69D5E}" type="datetimeFigureOut">
              <a:rPr lang="ru-RU" smtClean="0"/>
              <a:t>14.12.2021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52259990-D040-4A93-9573-D8805257596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055188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1160654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33C66FD2-B223-40ED-A70A-6F8087E69D5E}" type="datetimeFigureOut">
              <a:rPr lang="ru-RU" smtClean="0"/>
              <a:t>14.12.2021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52259990-D040-4A93-9573-D8805257596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2144394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33C66FD2-B223-40ED-A70A-6F8087E69D5E}" type="datetimeFigureOut">
              <a:rPr lang="ru-RU" smtClean="0"/>
              <a:t>14.12.2021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52259990-D040-4A93-9573-D8805257596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9002081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40318" y="987424"/>
            <a:ext cx="3932767" cy="1528699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40318" y="2552700"/>
            <a:ext cx="3932767" cy="33162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33C66FD2-B223-40ED-A70A-6F8087E69D5E}" type="datetimeFigureOut">
              <a:rPr lang="ru-RU" smtClean="0"/>
              <a:t>14.12.2021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52259990-D040-4A93-9573-D8805257596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850437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14.12.2021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0371172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40318" y="987425"/>
            <a:ext cx="3932767" cy="1546987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40318" y="2552700"/>
            <a:ext cx="3932767" cy="33162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33C66FD2-B223-40ED-A70A-6F8087E69D5E}" type="datetimeFigureOut">
              <a:rPr lang="ru-RU" smtClean="0"/>
              <a:t>14.12.2021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52259990-D040-4A93-9573-D8805257596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0190159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1027907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2606040"/>
            <a:ext cx="10515600" cy="357092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33C66FD2-B223-40ED-A70A-6F8087E69D5E}" type="datetimeFigureOut">
              <a:rPr lang="ru-RU" smtClean="0"/>
              <a:t>14.12.2021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52259990-D040-4A93-9573-D8805257596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2167172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1" y="1152143"/>
            <a:ext cx="2628900" cy="5024820"/>
          </a:xfrm>
          <a:prstGeom prst="rect">
            <a:avLst/>
          </a:prstGeo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1" y="1152144"/>
            <a:ext cx="7683500" cy="5024819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33C66FD2-B223-40ED-A70A-6F8087E69D5E}" type="datetimeFigureOut">
              <a:rPr lang="ru-RU" smtClean="0"/>
              <a:t>14.12.2021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52259990-D040-4A93-9573-D8805257596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7533266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189" y="1197276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ED04E3D8-9551-C44F-AA1F-D38C85BA4D52}" type="datetimeFigureOut">
              <a:rPr lang="en-US" smtClean="0"/>
              <a:pPr/>
              <a:t>12/14/2021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DD262070-2A5E-5642-84A2-C705DC40505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0336" y="2693773"/>
            <a:ext cx="11132065" cy="3432390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149154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14.12.2021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763698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14.12.2021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257622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14.12.2021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0027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14.12.2021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953355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14.12.2021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887541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14.12.2021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656952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14.12.2021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341692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FFB779-270B-4192-84BA-A697F48306DC}" type="datetimeFigureOut">
              <a:rPr lang="ru-RU" smtClean="0"/>
              <a:t>14.12.2021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549794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 descr="head.png"/>
          <p:cNvPicPr>
            <a:picLocks noChangeAspect="1"/>
          </p:cNvPicPr>
          <p:nvPr userDrawn="1"/>
        </p:nvPicPr>
        <p:blipFill>
          <a:blip r:embed="rId1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3329"/>
            <a:ext cx="12192000" cy="995423"/>
          </a:xfrm>
          <a:prstGeom prst="rect">
            <a:avLst/>
          </a:prstGeom>
        </p:spPr>
      </p:pic>
      <p:sp>
        <p:nvSpPr>
          <p:cNvPr id="9" name="Прямоугольник 8"/>
          <p:cNvSpPr/>
          <p:nvPr userDrawn="1"/>
        </p:nvSpPr>
        <p:spPr>
          <a:xfrm>
            <a:off x="7393853" y="-44722"/>
            <a:ext cx="479814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ru-RU" sz="1600" b="1">
                <a:solidFill>
                  <a:srgbClr val="00B0F0"/>
                </a:solidFill>
                <a:latin typeface="PT Sans"/>
              </a:rPr>
              <a:t>Центр дистанционного обучения 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10031999" y="6419001"/>
            <a:ext cx="19683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>
                <a:solidFill>
                  <a:srgbClr val="00B0F0"/>
                </a:solidFill>
                <a:latin typeface="PT Sans"/>
              </a:rPr>
              <a:t>online.mirea.ru</a:t>
            </a:r>
            <a:endParaRPr lang="ru-RU" sz="1400" b="1">
              <a:solidFill>
                <a:srgbClr val="00B0F0"/>
              </a:solidFill>
              <a:latin typeface="PT Sans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BFFC79E-3831-4D3C-8F5D-FC802BF1F03F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1" y="0"/>
            <a:ext cx="2003076" cy="968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8403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2" r:id="rId2"/>
    <p:sldLayoutId id="2147483663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6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6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6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6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8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7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7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7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8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8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7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8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8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8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pmjs.com/" TargetMode="External"/><Relationship Id="rId2" Type="http://schemas.openxmlformats.org/officeDocument/2006/relationships/hyperlink" Target="https://nodejs.org/en/" TargetMode="External"/><Relationship Id="rId1" Type="http://schemas.openxmlformats.org/officeDocument/2006/relationships/slideLayout" Target="../slideLayouts/slideLayout23.xml"/><Relationship Id="rId4" Type="http://schemas.openxmlformats.org/officeDocument/2006/relationships/hyperlink" Target="https://nodejs.org/en/download/package-manager/" TargetMode="Externa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nodejs.org/en/download/package-manager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nodejs.org/en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3000"/>
                <a:satMod val="150000"/>
                <a:shade val="98000"/>
                <a:lumMod val="102000"/>
              </a:schemeClr>
            </a:gs>
            <a:gs pos="68000">
              <a:schemeClr val="bg1"/>
            </a:gs>
            <a:gs pos="100000">
              <a:schemeClr val="bg2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8616771" y="6083372"/>
            <a:ext cx="19074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>
                <a:solidFill>
                  <a:schemeClr val="bg1"/>
                </a:solidFill>
                <a:latin typeface="PT Sans"/>
              </a:rPr>
              <a:t>Online</a:t>
            </a:r>
            <a:r>
              <a:rPr lang="ru-RU" sz="1400" b="1">
                <a:solidFill>
                  <a:schemeClr val="bg1"/>
                </a:solidFill>
                <a:latin typeface="PT Sans"/>
              </a:rPr>
              <a:t>-</a:t>
            </a:r>
            <a:r>
              <a:rPr lang="en-US" sz="1400" b="1">
                <a:solidFill>
                  <a:schemeClr val="bg1"/>
                </a:solidFill>
                <a:latin typeface="PT Sans"/>
              </a:rPr>
              <a:t>edu.mirea.ru</a:t>
            </a:r>
            <a:endParaRPr lang="ru-RU" sz="1400" b="1">
              <a:solidFill>
                <a:schemeClr val="bg1"/>
              </a:solidFill>
              <a:latin typeface="PT Sans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817D972-92EF-4EF6-BF83-B1D352536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9744" y="1718430"/>
            <a:ext cx="8452735" cy="2009612"/>
          </a:xfrm>
        </p:spPr>
        <p:txBody>
          <a:bodyPr lIns="91440" tIns="45720" rIns="91440" bIns="45720" anchor="b"/>
          <a:lstStyle/>
          <a:p>
            <a:pPr algn="ctr"/>
            <a:r>
              <a:rPr lang="ru-RU" altLang="ru-RU" sz="4800" b="1">
                <a:cs typeface="Calibri Light"/>
              </a:rPr>
              <a:t>Разработка клиентских частей интернет ресурсов </a:t>
            </a:r>
            <a:br>
              <a:rPr lang="ru-RU" altLang="ru-RU" sz="4800"/>
            </a:br>
            <a:r>
              <a:rPr lang="ru-RU" altLang="ru-RU" sz="4800" b="1"/>
              <a:t>осень-зима 2021</a:t>
            </a:r>
            <a:endParaRPr lang="ru-RU" sz="4800" b="1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705CABD-092D-4CC1-B799-8089F630EC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/>
              <a:t>ФИО преподавателя</a:t>
            </a:r>
            <a:r>
              <a:rPr lang="en-US"/>
              <a:t>: </a:t>
            </a:r>
            <a:r>
              <a:rPr lang="ru-RU"/>
              <a:t> </a:t>
            </a:r>
            <a:r>
              <a:rPr lang="ru-RU" altLang="ru-RU"/>
              <a:t>Матчин Василий Тимофеевич</a:t>
            </a:r>
            <a:endParaRPr lang="ru-RU" altLang="ru-RU" sz="1400" i="1"/>
          </a:p>
          <a:p>
            <a:endParaRPr lang="ru-RU"/>
          </a:p>
          <a:p>
            <a:r>
              <a:rPr lang="en-US"/>
              <a:t>e-mail: matchin@mirea.ru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50269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>
            <a:extLst>
              <a:ext uri="{FF2B5EF4-FFF2-40B4-BE49-F238E27FC236}">
                <a16:creationId xmlns:a16="http://schemas.microsoft.com/office/drawing/2014/main" id="{348AA85A-A2FB-48C8-A4D1-6F04C648A5B7}"/>
              </a:ext>
            </a:extLst>
          </p:cNvPr>
          <p:cNvSpPr>
            <a:spLocks/>
          </p:cNvSpPr>
          <p:nvPr/>
        </p:nvSpPr>
        <p:spPr bwMode="auto">
          <a:xfrm>
            <a:off x="1788781" y="889237"/>
            <a:ext cx="879458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ru-RU" b="1" dirty="0">
                <a:latin typeface="Arial"/>
                <a:cs typeface="Arial"/>
              </a:rPr>
              <a:t>Node.js. Установка</a:t>
            </a:r>
            <a:endParaRPr lang="ru-RU" b="1" dirty="0">
              <a:cs typeface="Arial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53F99F6-6210-4998-8E3F-38514E4974E8}"/>
              </a:ext>
            </a:extLst>
          </p:cNvPr>
          <p:cNvSpPr txBox="1">
            <a:spLocks noGrp="1"/>
          </p:cNvSpPr>
          <p:nvPr/>
        </p:nvSpPr>
        <p:spPr bwMode="auto">
          <a:xfrm>
            <a:off x="8534400" y="6178903"/>
            <a:ext cx="2133600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r>
              <a:rPr lang="ru-RU" altLang="ru-RU" sz="1600" dirty="0">
                <a:latin typeface="Arial"/>
                <a:cs typeface="Arial"/>
              </a:rPr>
              <a:t>10</a:t>
            </a:r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D215503F-5F7F-48BF-9CE5-9CFD652DFB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87982" y="1507468"/>
            <a:ext cx="9130975" cy="64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en-US" sz="1800" dirty="0" err="1">
                <a:latin typeface="Arial"/>
                <a:cs typeface="Arial"/>
              </a:rPr>
              <a:t>Проверяем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корректность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установки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через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командную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строку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или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терминал</a:t>
            </a:r>
            <a:r>
              <a:rPr lang="en-US" sz="1800" dirty="0">
                <a:latin typeface="Arial"/>
                <a:cs typeface="Arial"/>
              </a:rPr>
              <a:t> в </a:t>
            </a:r>
            <a:r>
              <a:rPr lang="en-US" sz="1800" dirty="0" err="1">
                <a:latin typeface="Arial"/>
                <a:cs typeface="Arial"/>
              </a:rPr>
              <a:t>любом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редакторе</a:t>
            </a:r>
            <a:r>
              <a:rPr lang="en-US" sz="1800" dirty="0">
                <a:latin typeface="Arial"/>
                <a:cs typeface="Arial"/>
              </a:rPr>
              <a:t>/IDE</a:t>
            </a:r>
            <a:endParaRPr lang="en-US" sz="1800" dirty="0" err="1">
              <a:cs typeface="Arial"/>
            </a:endParaRPr>
          </a:p>
        </p:txBody>
      </p:sp>
      <p:pic>
        <p:nvPicPr>
          <p:cNvPr id="3" name="Рисунок 3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CAB380A5-AFD7-4AA4-B74F-71FBB2B0A1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6314" y="3004371"/>
            <a:ext cx="4539374" cy="2224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9766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>
            <a:extLst>
              <a:ext uri="{FF2B5EF4-FFF2-40B4-BE49-F238E27FC236}">
                <a16:creationId xmlns:a16="http://schemas.microsoft.com/office/drawing/2014/main" id="{348AA85A-A2FB-48C8-A4D1-6F04C648A5B7}"/>
              </a:ext>
            </a:extLst>
          </p:cNvPr>
          <p:cNvSpPr>
            <a:spLocks/>
          </p:cNvSpPr>
          <p:nvPr/>
        </p:nvSpPr>
        <p:spPr bwMode="auto">
          <a:xfrm>
            <a:off x="1788781" y="889237"/>
            <a:ext cx="879458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ru-RU" b="1" dirty="0">
                <a:latin typeface="Arial"/>
                <a:cs typeface="Arial"/>
              </a:rPr>
              <a:t>Node.js в командной строке</a:t>
            </a:r>
            <a:endParaRPr lang="ru-RU" b="1" dirty="0">
              <a:cs typeface="Arial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53F99F6-6210-4998-8E3F-38514E4974E8}"/>
              </a:ext>
            </a:extLst>
          </p:cNvPr>
          <p:cNvSpPr txBox="1">
            <a:spLocks noGrp="1"/>
          </p:cNvSpPr>
          <p:nvPr/>
        </p:nvSpPr>
        <p:spPr bwMode="auto">
          <a:xfrm>
            <a:off x="8534400" y="6178903"/>
            <a:ext cx="2133600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r>
              <a:rPr lang="ru-RU" altLang="ru-RU" sz="1600" dirty="0">
                <a:latin typeface="Arial"/>
                <a:cs typeface="Arial"/>
              </a:rPr>
              <a:t>11</a:t>
            </a:r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D215503F-5F7F-48BF-9CE5-9CFD652DFB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87982" y="1507468"/>
            <a:ext cx="9130975" cy="12529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en-US" sz="1800" dirty="0" err="1">
                <a:latin typeface="Arial"/>
                <a:cs typeface="Arial"/>
              </a:rPr>
              <a:t>Для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опыта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можем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попробовать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написать</a:t>
            </a:r>
            <a:r>
              <a:rPr lang="en-US" sz="1800" dirty="0">
                <a:latin typeface="Arial"/>
                <a:cs typeface="Arial"/>
              </a:rPr>
              <a:t> JS-</a:t>
            </a:r>
            <a:r>
              <a:rPr lang="en-US" sz="1800" dirty="0" err="1">
                <a:latin typeface="Arial"/>
                <a:cs typeface="Arial"/>
              </a:rPr>
              <a:t>код</a:t>
            </a:r>
            <a:r>
              <a:rPr lang="en-US" sz="1800" dirty="0">
                <a:latin typeface="Arial"/>
                <a:cs typeface="Arial"/>
              </a:rPr>
              <a:t>. </a:t>
            </a:r>
            <a:r>
              <a:rPr lang="en-US" sz="1800" dirty="0" err="1">
                <a:latin typeface="Arial"/>
                <a:cs typeface="Arial"/>
              </a:rPr>
              <a:t>Точкой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начала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работы</a:t>
            </a:r>
            <a:r>
              <a:rPr lang="en-US" sz="1800" dirty="0">
                <a:latin typeface="Arial"/>
                <a:cs typeface="Arial"/>
              </a:rPr>
              <a:t> с </a:t>
            </a:r>
            <a:r>
              <a:rPr lang="en-US" sz="1800" dirty="0" err="1">
                <a:latin typeface="Arial"/>
                <a:cs typeface="Arial"/>
              </a:rPr>
              <a:t>серверным</a:t>
            </a:r>
            <a:r>
              <a:rPr lang="en-US" sz="1800" dirty="0">
                <a:latin typeface="Arial"/>
                <a:cs typeface="Arial"/>
              </a:rPr>
              <a:t> JS </a:t>
            </a:r>
            <a:r>
              <a:rPr lang="en-US" sz="1800" dirty="0" err="1">
                <a:latin typeface="Arial"/>
                <a:cs typeface="Arial"/>
              </a:rPr>
              <a:t>служит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команда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b="1" dirty="0">
                <a:latin typeface="Arial"/>
                <a:cs typeface="Arial"/>
              </a:rPr>
              <a:t>node</a:t>
            </a:r>
            <a:r>
              <a:rPr lang="en-US" sz="1800" dirty="0">
                <a:latin typeface="Arial"/>
                <a:cs typeface="Arial"/>
              </a:rPr>
              <a:t>. </a:t>
            </a:r>
            <a:r>
              <a:rPr lang="en-US" sz="1800" dirty="0" err="1">
                <a:latin typeface="Arial"/>
                <a:cs typeface="Arial"/>
              </a:rPr>
              <a:t>Для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проверки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выведем</a:t>
            </a:r>
            <a:r>
              <a:rPr lang="en-US" sz="1800" dirty="0">
                <a:latin typeface="Arial"/>
                <a:cs typeface="Arial"/>
              </a:rPr>
              <a:t> "Hello World". </a:t>
            </a:r>
            <a:r>
              <a:rPr lang="en-US" sz="1800" dirty="0" err="1">
                <a:latin typeface="Arial"/>
                <a:cs typeface="Arial"/>
              </a:rPr>
              <a:t>Теперь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это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можно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сделать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не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только</a:t>
            </a:r>
            <a:r>
              <a:rPr lang="en-US" sz="1800" dirty="0">
                <a:latin typeface="Arial"/>
                <a:cs typeface="Arial"/>
              </a:rPr>
              <a:t> в </a:t>
            </a:r>
            <a:r>
              <a:rPr lang="en-US" sz="1800" dirty="0" err="1">
                <a:latin typeface="Arial"/>
                <a:cs typeface="Arial"/>
              </a:rPr>
              <a:t>браузере</a:t>
            </a:r>
            <a:r>
              <a:rPr lang="en-US" sz="1800" dirty="0">
                <a:latin typeface="Arial"/>
                <a:cs typeface="Arial"/>
              </a:rPr>
              <a:t>, </a:t>
            </a:r>
            <a:r>
              <a:rPr lang="en-US" sz="1800" dirty="0" err="1">
                <a:latin typeface="Arial"/>
                <a:cs typeface="Arial"/>
              </a:rPr>
              <a:t>но</a:t>
            </a:r>
            <a:r>
              <a:rPr lang="en-US" sz="1800" dirty="0">
                <a:latin typeface="Arial"/>
                <a:cs typeface="Arial"/>
              </a:rPr>
              <a:t> и в </a:t>
            </a:r>
            <a:r>
              <a:rPr lang="en-US" sz="1800" dirty="0" err="1">
                <a:latin typeface="Arial"/>
                <a:cs typeface="Arial"/>
              </a:rPr>
              <a:t>командной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строке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или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терминале</a:t>
            </a:r>
            <a:r>
              <a:rPr lang="en-US" sz="1800" dirty="0">
                <a:latin typeface="Arial"/>
                <a:cs typeface="Arial"/>
              </a:rPr>
              <a:t> в </a:t>
            </a:r>
            <a:r>
              <a:rPr lang="en-US" sz="1800" dirty="0" err="1">
                <a:latin typeface="Arial"/>
                <a:cs typeface="Arial"/>
              </a:rPr>
              <a:t>любом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редакторе</a:t>
            </a:r>
            <a:r>
              <a:rPr lang="en-US" sz="1800" dirty="0">
                <a:latin typeface="Arial"/>
                <a:cs typeface="Arial"/>
              </a:rPr>
              <a:t>/IDE.</a:t>
            </a:r>
            <a:endParaRPr lang="en-US" sz="1800" dirty="0" err="1">
              <a:cs typeface="Arial"/>
            </a:endParaRPr>
          </a:p>
        </p:txBody>
      </p:sp>
      <p:pic>
        <p:nvPicPr>
          <p:cNvPr id="2" name="Рисунок 3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256D9DD5-CAB2-4B46-84DE-2D2E3DBC9F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1328" y="3511277"/>
            <a:ext cx="4847896" cy="1228068"/>
          </a:xfrm>
          <a:prstGeom prst="rect">
            <a:avLst/>
          </a:prstGeom>
        </p:spPr>
      </p:pic>
      <p:pic>
        <p:nvPicPr>
          <p:cNvPr id="4" name="Рисунок 5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DA3F4A47-E42B-486C-AFE8-D9DADC2928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0062" y="3511277"/>
            <a:ext cx="3962290" cy="1228067"/>
          </a:xfrm>
          <a:prstGeom prst="rect">
            <a:avLst/>
          </a:prstGeom>
        </p:spPr>
      </p:pic>
      <p:pic>
        <p:nvPicPr>
          <p:cNvPr id="6" name="Рисунок 6">
            <a:extLst>
              <a:ext uri="{FF2B5EF4-FFF2-40B4-BE49-F238E27FC236}">
                <a16:creationId xmlns:a16="http://schemas.microsoft.com/office/drawing/2014/main" id="{AC758467-604D-4C1E-ADE3-6320E47550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3657" y="5201525"/>
            <a:ext cx="2013168" cy="983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5166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>
            <a:extLst>
              <a:ext uri="{FF2B5EF4-FFF2-40B4-BE49-F238E27FC236}">
                <a16:creationId xmlns:a16="http://schemas.microsoft.com/office/drawing/2014/main" id="{348AA85A-A2FB-48C8-A4D1-6F04C648A5B7}"/>
              </a:ext>
            </a:extLst>
          </p:cNvPr>
          <p:cNvSpPr>
            <a:spLocks/>
          </p:cNvSpPr>
          <p:nvPr/>
        </p:nvSpPr>
        <p:spPr bwMode="auto">
          <a:xfrm>
            <a:off x="1788781" y="889237"/>
            <a:ext cx="879458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ru-RU" b="1" dirty="0">
                <a:latin typeface="Arial"/>
                <a:cs typeface="Arial"/>
              </a:rPr>
              <a:t>Node.js в терминале </a:t>
            </a:r>
            <a:endParaRPr lang="ru-RU" b="1" dirty="0">
              <a:cs typeface="Arial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53F99F6-6210-4998-8E3F-38514E4974E8}"/>
              </a:ext>
            </a:extLst>
          </p:cNvPr>
          <p:cNvSpPr txBox="1">
            <a:spLocks noGrp="1"/>
          </p:cNvSpPr>
          <p:nvPr/>
        </p:nvSpPr>
        <p:spPr bwMode="auto">
          <a:xfrm>
            <a:off x="8534400" y="6178903"/>
            <a:ext cx="2133600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r>
              <a:rPr lang="ru-RU" altLang="ru-RU" sz="1600" dirty="0">
                <a:latin typeface="Arial"/>
                <a:cs typeface="Arial"/>
              </a:rPr>
              <a:t>12</a:t>
            </a:r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D215503F-5F7F-48BF-9CE5-9CFD652DFB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87982" y="1507468"/>
            <a:ext cx="9130975" cy="12529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en-US" sz="1800" dirty="0" err="1">
                <a:latin typeface="Arial"/>
                <a:cs typeface="Arial"/>
              </a:rPr>
              <a:t>Для</a:t>
            </a:r>
            <a:r>
              <a:rPr lang="en-US" sz="1800" dirty="0">
                <a:latin typeface="Arial"/>
                <a:cs typeface="Arial"/>
              </a:rPr>
              <a:t> </a:t>
            </a:r>
            <a:r>
              <a:rPr lang="en-US" sz="1800" dirty="0" err="1">
                <a:latin typeface="Arial"/>
                <a:cs typeface="Arial"/>
              </a:rPr>
              <a:t>большего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удобства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перейдём</a:t>
            </a:r>
            <a:r>
              <a:rPr lang="en-US" sz="1800" dirty="0">
                <a:latin typeface="Arial"/>
                <a:cs typeface="Arial"/>
              </a:rPr>
              <a:t> в </a:t>
            </a:r>
            <a:r>
              <a:rPr lang="en-US" sz="1800" dirty="0" err="1">
                <a:latin typeface="Arial"/>
                <a:cs typeface="Arial"/>
              </a:rPr>
              <a:t>любой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редактор</a:t>
            </a:r>
            <a:r>
              <a:rPr lang="en-US" sz="1800" dirty="0">
                <a:latin typeface="Arial"/>
                <a:cs typeface="Arial"/>
              </a:rPr>
              <a:t> </a:t>
            </a:r>
            <a:r>
              <a:rPr lang="en-US" sz="1800" dirty="0" err="1">
                <a:latin typeface="Arial"/>
                <a:cs typeface="Arial"/>
              </a:rPr>
              <a:t>или</a:t>
            </a:r>
            <a:r>
              <a:rPr lang="en-US" sz="1800" dirty="0">
                <a:latin typeface="Arial"/>
                <a:cs typeface="Arial"/>
              </a:rPr>
              <a:t> IDE. В </a:t>
            </a:r>
            <a:r>
              <a:rPr lang="en-US" sz="1800" dirty="0" err="1">
                <a:latin typeface="Arial"/>
                <a:cs typeface="Arial"/>
              </a:rPr>
              <a:t>нашем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случае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используется</a:t>
            </a:r>
            <a:r>
              <a:rPr lang="en-US" sz="1800" dirty="0">
                <a:latin typeface="Arial"/>
                <a:cs typeface="Arial"/>
              </a:rPr>
              <a:t> VS Code. </a:t>
            </a:r>
            <a:r>
              <a:rPr lang="en-US" sz="1800" dirty="0" err="1">
                <a:latin typeface="Arial"/>
                <a:cs typeface="Arial"/>
              </a:rPr>
              <a:t>Создадим</a:t>
            </a:r>
            <a:r>
              <a:rPr lang="en-US" sz="1800" dirty="0">
                <a:latin typeface="Arial"/>
                <a:cs typeface="Arial"/>
              </a:rPr>
              <a:t> </a:t>
            </a:r>
            <a:r>
              <a:rPr lang="en-US" sz="1800" dirty="0" err="1">
                <a:latin typeface="Arial"/>
                <a:cs typeface="Arial"/>
              </a:rPr>
              <a:t>файл</a:t>
            </a:r>
            <a:r>
              <a:rPr lang="en-US" sz="1800" dirty="0">
                <a:latin typeface="Arial"/>
                <a:cs typeface="Arial"/>
              </a:rPr>
              <a:t> index.js. </a:t>
            </a:r>
            <a:r>
              <a:rPr lang="en-US" sz="1800" dirty="0" err="1">
                <a:latin typeface="Arial"/>
                <a:cs typeface="Arial"/>
              </a:rPr>
              <a:t>Напишем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вывод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фразы</a:t>
            </a:r>
            <a:r>
              <a:rPr lang="en-US" sz="1800" dirty="0">
                <a:latin typeface="Arial"/>
                <a:cs typeface="Arial"/>
              </a:rPr>
              <a:t> "Hello World". </a:t>
            </a:r>
            <a:r>
              <a:rPr lang="en-US" sz="1800" dirty="0" err="1">
                <a:latin typeface="Arial"/>
                <a:cs typeface="Arial"/>
              </a:rPr>
              <a:t>Откроем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терминал</a:t>
            </a:r>
            <a:r>
              <a:rPr lang="en-US" sz="1800" dirty="0">
                <a:latin typeface="Arial"/>
                <a:cs typeface="Arial"/>
              </a:rPr>
              <a:t> (ctrl + shift + `) и </a:t>
            </a:r>
            <a:r>
              <a:rPr lang="en-US" sz="1800" dirty="0" err="1">
                <a:latin typeface="Arial"/>
                <a:cs typeface="Arial"/>
              </a:rPr>
              <a:t>напишем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команду</a:t>
            </a:r>
            <a:r>
              <a:rPr lang="en-US" sz="1800" dirty="0">
                <a:latin typeface="Arial"/>
                <a:cs typeface="Arial"/>
              </a:rPr>
              <a:t> </a:t>
            </a:r>
            <a:r>
              <a:rPr lang="en-US" sz="1800" b="1" dirty="0">
                <a:latin typeface="Arial"/>
                <a:cs typeface="Arial"/>
              </a:rPr>
              <a:t>node index</a:t>
            </a:r>
            <a:endParaRPr lang="en-US" sz="1800" b="1">
              <a:cs typeface="Arial"/>
            </a:endParaRPr>
          </a:p>
        </p:txBody>
      </p:sp>
      <p:pic>
        <p:nvPicPr>
          <p:cNvPr id="3" name="Рисунок 6">
            <a:extLst>
              <a:ext uri="{FF2B5EF4-FFF2-40B4-BE49-F238E27FC236}">
                <a16:creationId xmlns:a16="http://schemas.microsoft.com/office/drawing/2014/main" id="{D800170B-14CA-4C06-8471-4AB3F595FF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4606" y="5007341"/>
            <a:ext cx="7577958" cy="653318"/>
          </a:xfrm>
          <a:prstGeom prst="rect">
            <a:avLst/>
          </a:prstGeom>
        </p:spPr>
      </p:pic>
      <p:pic>
        <p:nvPicPr>
          <p:cNvPr id="7" name="Рисунок 7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0A5F60B7-B437-4597-871D-CE486740A4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1365" y="2723614"/>
            <a:ext cx="3820510" cy="2058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4091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>
            <a:extLst>
              <a:ext uri="{FF2B5EF4-FFF2-40B4-BE49-F238E27FC236}">
                <a16:creationId xmlns:a16="http://schemas.microsoft.com/office/drawing/2014/main" id="{348AA85A-A2FB-48C8-A4D1-6F04C648A5B7}"/>
              </a:ext>
            </a:extLst>
          </p:cNvPr>
          <p:cNvSpPr>
            <a:spLocks/>
          </p:cNvSpPr>
          <p:nvPr/>
        </p:nvSpPr>
        <p:spPr bwMode="auto">
          <a:xfrm>
            <a:off x="1788781" y="889237"/>
            <a:ext cx="879458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ru-RU" b="1" dirty="0">
                <a:latin typeface="Arial"/>
                <a:cs typeface="Arial"/>
              </a:rPr>
              <a:t>Node.js. Инициализация проекта</a:t>
            </a:r>
            <a:endParaRPr lang="ru-RU" b="1" dirty="0">
              <a:cs typeface="Arial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53F99F6-6210-4998-8E3F-38514E4974E8}"/>
              </a:ext>
            </a:extLst>
          </p:cNvPr>
          <p:cNvSpPr txBox="1">
            <a:spLocks noGrp="1"/>
          </p:cNvSpPr>
          <p:nvPr/>
        </p:nvSpPr>
        <p:spPr bwMode="auto">
          <a:xfrm>
            <a:off x="8534400" y="6178903"/>
            <a:ext cx="2133600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r>
              <a:rPr lang="ru-RU" altLang="ru-RU" sz="1600" dirty="0">
                <a:latin typeface="Arial"/>
                <a:cs typeface="Arial"/>
              </a:rPr>
              <a:t>13</a:t>
            </a:r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D215503F-5F7F-48BF-9CE5-9CFD652DFB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87982" y="1507468"/>
            <a:ext cx="9130975" cy="12529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en-US" sz="1800" dirty="0" err="1">
                <a:latin typeface="Arial"/>
                <a:cs typeface="Arial"/>
              </a:rPr>
              <a:t>Для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дальнейшей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работы</a:t>
            </a:r>
            <a:r>
              <a:rPr lang="en-US" sz="1800" dirty="0">
                <a:latin typeface="Arial"/>
                <a:cs typeface="Arial"/>
              </a:rPr>
              <a:t> с Node.js </a:t>
            </a:r>
            <a:r>
              <a:rPr lang="en-US" sz="1800" dirty="0" err="1">
                <a:latin typeface="Arial"/>
                <a:cs typeface="Arial"/>
              </a:rPr>
              <a:t>необходимо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проинициализировать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проект</a:t>
            </a:r>
            <a:r>
              <a:rPr lang="en-US" sz="1800" dirty="0">
                <a:latin typeface="Arial"/>
                <a:cs typeface="Arial"/>
              </a:rPr>
              <a:t> с </a:t>
            </a:r>
            <a:r>
              <a:rPr lang="en-US" sz="1800" dirty="0" err="1">
                <a:latin typeface="Arial"/>
                <a:cs typeface="Arial"/>
              </a:rPr>
              <a:t>помощью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npm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для</a:t>
            </a:r>
            <a:r>
              <a:rPr lang="en-US" sz="1800" dirty="0">
                <a:latin typeface="Arial"/>
                <a:cs typeface="Arial"/>
              </a:rPr>
              <a:t> </a:t>
            </a:r>
            <a:r>
              <a:rPr lang="en-US" sz="1800" dirty="0" err="1">
                <a:latin typeface="Arial"/>
                <a:cs typeface="Arial"/>
              </a:rPr>
              <a:t>установки</a:t>
            </a:r>
            <a:r>
              <a:rPr lang="en-US" sz="1800" dirty="0">
                <a:latin typeface="Arial"/>
                <a:cs typeface="Arial"/>
              </a:rPr>
              <a:t> </a:t>
            </a:r>
            <a:r>
              <a:rPr lang="en-US" sz="1800" dirty="0" err="1">
                <a:latin typeface="Arial"/>
                <a:cs typeface="Arial"/>
              </a:rPr>
              <a:t>package.json</a:t>
            </a:r>
            <a:r>
              <a:rPr lang="en-US" sz="1800" dirty="0">
                <a:latin typeface="Arial"/>
                <a:cs typeface="Arial"/>
              </a:rPr>
              <a:t> и </a:t>
            </a:r>
            <a:r>
              <a:rPr lang="en-US" sz="1800" dirty="0" err="1">
                <a:latin typeface="Arial"/>
                <a:cs typeface="Arial"/>
              </a:rPr>
              <a:t>настройки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зависимостей</a:t>
            </a:r>
            <a:r>
              <a:rPr lang="en-US" sz="1800" dirty="0">
                <a:latin typeface="Arial"/>
                <a:cs typeface="Arial"/>
              </a:rPr>
              <a:t>. </a:t>
            </a:r>
            <a:endParaRPr lang="en-US" sz="1800" dirty="0">
              <a:cs typeface="Arial"/>
            </a:endParaRPr>
          </a:p>
          <a:p>
            <a:pPr>
              <a:buNone/>
            </a:pPr>
            <a:r>
              <a:rPr lang="en-US" sz="1800" dirty="0" err="1">
                <a:latin typeface="Arial"/>
                <a:cs typeface="Arial"/>
              </a:rPr>
              <a:t>Пишем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команду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b="1" dirty="0" err="1">
                <a:latin typeface="Arial"/>
                <a:cs typeface="Arial"/>
              </a:rPr>
              <a:t>npm</a:t>
            </a:r>
            <a:r>
              <a:rPr lang="en-US" sz="1800" b="1" dirty="0">
                <a:latin typeface="Arial"/>
                <a:cs typeface="Arial"/>
              </a:rPr>
              <a:t> </a:t>
            </a:r>
            <a:r>
              <a:rPr lang="en-US" sz="1800" b="1" dirty="0" err="1">
                <a:latin typeface="Arial"/>
                <a:cs typeface="Arial"/>
              </a:rPr>
              <a:t>init</a:t>
            </a:r>
            <a:r>
              <a:rPr lang="en-US" sz="1800" b="1" dirty="0">
                <a:latin typeface="Arial"/>
                <a:cs typeface="Arial"/>
              </a:rPr>
              <a:t> </a:t>
            </a:r>
            <a:r>
              <a:rPr lang="en-US" sz="1800" dirty="0">
                <a:latin typeface="Arial"/>
                <a:cs typeface="Arial"/>
              </a:rPr>
              <a:t>и </a:t>
            </a:r>
            <a:r>
              <a:rPr lang="en-US" sz="1800" dirty="0" err="1">
                <a:latin typeface="Arial"/>
                <a:cs typeface="Arial"/>
              </a:rPr>
              <a:t>наполняем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будущий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проект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информацией</a:t>
            </a:r>
            <a:r>
              <a:rPr lang="en-US" sz="1800" dirty="0">
                <a:latin typeface="Arial"/>
                <a:cs typeface="Arial"/>
              </a:rPr>
              <a:t> о </a:t>
            </a:r>
            <a:r>
              <a:rPr lang="en-US" sz="1800" dirty="0" err="1">
                <a:latin typeface="Arial"/>
                <a:cs typeface="Arial"/>
              </a:rPr>
              <a:t>нём</a:t>
            </a:r>
            <a:r>
              <a:rPr lang="en-US" sz="1800" dirty="0">
                <a:latin typeface="Arial"/>
                <a:cs typeface="Arial"/>
              </a:rPr>
              <a:t>. </a:t>
            </a:r>
            <a:r>
              <a:rPr lang="en-US" sz="1800" dirty="0" err="1">
                <a:latin typeface="Arial"/>
                <a:cs typeface="Arial"/>
              </a:rPr>
              <a:t>Поля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можно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пропускать</a:t>
            </a:r>
            <a:r>
              <a:rPr lang="en-US" sz="1800" dirty="0">
                <a:latin typeface="Arial"/>
                <a:cs typeface="Arial"/>
              </a:rPr>
              <a:t>, </a:t>
            </a:r>
            <a:r>
              <a:rPr lang="en-US" sz="1800" dirty="0" err="1">
                <a:latin typeface="Arial"/>
                <a:cs typeface="Arial"/>
              </a:rPr>
              <a:t>нажимая</a:t>
            </a:r>
            <a:r>
              <a:rPr lang="en-US" sz="1800" dirty="0">
                <a:latin typeface="Arial"/>
                <a:cs typeface="Arial"/>
              </a:rPr>
              <a:t> Enter. </a:t>
            </a:r>
            <a:r>
              <a:rPr lang="en-US" sz="1800" dirty="0" err="1">
                <a:latin typeface="Arial"/>
                <a:cs typeface="Arial"/>
              </a:rPr>
              <a:t>Скриншоты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представлены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далее</a:t>
            </a:r>
            <a:r>
              <a:rPr lang="en-US" sz="1800" dirty="0">
                <a:latin typeface="Arial"/>
                <a:cs typeface="Arial"/>
              </a:rPr>
              <a:t> </a:t>
            </a:r>
            <a:endParaRPr lang="en-US" sz="1800" dirty="0">
              <a:cs typeface="Arial"/>
            </a:endParaRPr>
          </a:p>
        </p:txBody>
      </p:sp>
      <p:pic>
        <p:nvPicPr>
          <p:cNvPr id="2" name="Рисунок 3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407101BD-81A5-4891-A283-9EEB94B1DD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2537" y="3278080"/>
            <a:ext cx="6702096" cy="2710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7431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>
            <a:extLst>
              <a:ext uri="{FF2B5EF4-FFF2-40B4-BE49-F238E27FC236}">
                <a16:creationId xmlns:a16="http://schemas.microsoft.com/office/drawing/2014/main" id="{348AA85A-A2FB-48C8-A4D1-6F04C648A5B7}"/>
              </a:ext>
            </a:extLst>
          </p:cNvPr>
          <p:cNvSpPr>
            <a:spLocks/>
          </p:cNvSpPr>
          <p:nvPr/>
        </p:nvSpPr>
        <p:spPr bwMode="auto">
          <a:xfrm>
            <a:off x="1788781" y="889237"/>
            <a:ext cx="879458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ru-RU" b="1" dirty="0">
                <a:latin typeface="Arial"/>
                <a:cs typeface="Arial"/>
              </a:rPr>
              <a:t>Node.js. Инициализация проекта</a:t>
            </a:r>
            <a:endParaRPr lang="ru-RU" b="1" dirty="0">
              <a:cs typeface="Arial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53F99F6-6210-4998-8E3F-38514E4974E8}"/>
              </a:ext>
            </a:extLst>
          </p:cNvPr>
          <p:cNvSpPr txBox="1">
            <a:spLocks noGrp="1"/>
          </p:cNvSpPr>
          <p:nvPr/>
        </p:nvSpPr>
        <p:spPr bwMode="auto">
          <a:xfrm>
            <a:off x="8534400" y="6178903"/>
            <a:ext cx="2133600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r>
              <a:rPr lang="ru-RU" altLang="ru-RU" sz="1600" dirty="0">
                <a:latin typeface="Arial"/>
                <a:cs typeface="Arial"/>
              </a:rPr>
              <a:t>14</a:t>
            </a:r>
          </a:p>
        </p:txBody>
      </p:sp>
      <p:pic>
        <p:nvPicPr>
          <p:cNvPr id="3" name="Рисунок 3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12131312-9380-40C4-8DDD-5B6EC5FA7C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6262" y="2541579"/>
            <a:ext cx="6570717" cy="278208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C7CB612-01A9-4B68-AAE7-3CBD124C25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87982" y="1507468"/>
            <a:ext cx="9130975" cy="508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en-US" sz="1800" dirty="0" err="1">
                <a:latin typeface="Arial"/>
                <a:cs typeface="Arial"/>
              </a:rPr>
              <a:t>Пример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наполнения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проекта</a:t>
            </a:r>
            <a:r>
              <a:rPr lang="en-US" sz="1800" dirty="0">
                <a:latin typeface="Arial"/>
                <a:cs typeface="Arial"/>
              </a:rPr>
              <a:t> </a:t>
            </a:r>
            <a:r>
              <a:rPr lang="en-US" sz="1800" dirty="0" err="1">
                <a:latin typeface="Arial"/>
                <a:cs typeface="Arial"/>
              </a:rPr>
              <a:t>описательной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информацией</a:t>
            </a:r>
            <a:endParaRPr lang="en-US" sz="1800" dirty="0" err="1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30039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>
            <a:extLst>
              <a:ext uri="{FF2B5EF4-FFF2-40B4-BE49-F238E27FC236}">
                <a16:creationId xmlns:a16="http://schemas.microsoft.com/office/drawing/2014/main" id="{348AA85A-A2FB-48C8-A4D1-6F04C648A5B7}"/>
              </a:ext>
            </a:extLst>
          </p:cNvPr>
          <p:cNvSpPr>
            <a:spLocks/>
          </p:cNvSpPr>
          <p:nvPr/>
        </p:nvSpPr>
        <p:spPr bwMode="auto">
          <a:xfrm>
            <a:off x="1788781" y="889237"/>
            <a:ext cx="879458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ru-RU" b="1" dirty="0">
                <a:latin typeface="Arial"/>
                <a:cs typeface="Arial"/>
              </a:rPr>
              <a:t>Node.js. Инициализация проекта</a:t>
            </a:r>
            <a:endParaRPr lang="ru-RU" b="1" dirty="0">
              <a:cs typeface="Arial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53F99F6-6210-4998-8E3F-38514E4974E8}"/>
              </a:ext>
            </a:extLst>
          </p:cNvPr>
          <p:cNvSpPr txBox="1">
            <a:spLocks noGrp="1"/>
          </p:cNvSpPr>
          <p:nvPr/>
        </p:nvSpPr>
        <p:spPr bwMode="auto">
          <a:xfrm>
            <a:off x="8534400" y="6178903"/>
            <a:ext cx="2133600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r>
              <a:rPr lang="ru-RU" altLang="ru-RU" sz="1600" dirty="0">
                <a:latin typeface="Arial"/>
                <a:cs typeface="Arial"/>
              </a:rPr>
              <a:t>15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C7CB612-01A9-4B68-AAE7-3CBD124C25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87982" y="1507468"/>
            <a:ext cx="9130975" cy="7011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en-US" sz="1800" dirty="0" err="1">
                <a:latin typeface="Arial"/>
                <a:cs typeface="Arial"/>
              </a:rPr>
              <a:t>Предпросмотр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будущего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package.json</a:t>
            </a:r>
            <a:r>
              <a:rPr lang="en-US" sz="1800" dirty="0">
                <a:latin typeface="Arial"/>
                <a:cs typeface="Arial"/>
              </a:rPr>
              <a:t>. </a:t>
            </a:r>
            <a:r>
              <a:rPr lang="en-US" sz="1800" dirty="0" err="1">
                <a:latin typeface="Arial"/>
                <a:cs typeface="Arial"/>
              </a:rPr>
              <a:t>Если</a:t>
            </a:r>
            <a:r>
              <a:rPr lang="en-US" sz="1800" dirty="0">
                <a:latin typeface="Arial"/>
                <a:cs typeface="Arial"/>
              </a:rPr>
              <a:t> </a:t>
            </a:r>
            <a:r>
              <a:rPr lang="en-US" sz="1800" dirty="0" err="1">
                <a:latin typeface="Arial"/>
                <a:cs typeface="Arial"/>
              </a:rPr>
              <a:t>информация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заполнилась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верно</a:t>
            </a:r>
            <a:r>
              <a:rPr lang="en-US" sz="1800" dirty="0">
                <a:latin typeface="Arial"/>
                <a:cs typeface="Arial"/>
              </a:rPr>
              <a:t>, </a:t>
            </a:r>
            <a:r>
              <a:rPr lang="en-US" sz="1800" dirty="0" err="1">
                <a:latin typeface="Arial"/>
                <a:cs typeface="Arial"/>
              </a:rPr>
              <a:t>нажимаем</a:t>
            </a:r>
            <a:r>
              <a:rPr lang="en-US" sz="1800" dirty="0">
                <a:latin typeface="Arial"/>
                <a:cs typeface="Arial"/>
              </a:rPr>
              <a:t> Enter</a:t>
            </a:r>
            <a:endParaRPr lang="en-US" sz="1800" dirty="0">
              <a:cs typeface="Arial"/>
            </a:endParaRPr>
          </a:p>
        </p:txBody>
      </p:sp>
      <p:pic>
        <p:nvPicPr>
          <p:cNvPr id="2" name="Рисунок 5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960126AE-0201-445B-B763-F8AAE9A04A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0745" y="2413881"/>
            <a:ext cx="5598510" cy="3843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6846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>
            <a:extLst>
              <a:ext uri="{FF2B5EF4-FFF2-40B4-BE49-F238E27FC236}">
                <a16:creationId xmlns:a16="http://schemas.microsoft.com/office/drawing/2014/main" id="{348AA85A-A2FB-48C8-A4D1-6F04C648A5B7}"/>
              </a:ext>
            </a:extLst>
          </p:cNvPr>
          <p:cNvSpPr>
            <a:spLocks/>
          </p:cNvSpPr>
          <p:nvPr/>
        </p:nvSpPr>
        <p:spPr bwMode="auto">
          <a:xfrm>
            <a:off x="1788781" y="889237"/>
            <a:ext cx="879458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ru-RU" b="1" dirty="0">
                <a:latin typeface="Arial"/>
                <a:cs typeface="Arial"/>
              </a:rPr>
              <a:t>Node.js. Инициализация проекта</a:t>
            </a:r>
            <a:endParaRPr lang="ru-RU" b="1" dirty="0">
              <a:cs typeface="Arial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53F99F6-6210-4998-8E3F-38514E4974E8}"/>
              </a:ext>
            </a:extLst>
          </p:cNvPr>
          <p:cNvSpPr txBox="1">
            <a:spLocks noGrp="1"/>
          </p:cNvSpPr>
          <p:nvPr/>
        </p:nvSpPr>
        <p:spPr bwMode="auto">
          <a:xfrm>
            <a:off x="8534400" y="6178903"/>
            <a:ext cx="2133600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r>
              <a:rPr lang="ru-RU" altLang="ru-RU" sz="1600" dirty="0">
                <a:latin typeface="Arial"/>
                <a:cs typeface="Arial"/>
              </a:rPr>
              <a:t>16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C7CB612-01A9-4B68-AAE7-3CBD124C25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87982" y="1507468"/>
            <a:ext cx="9130975" cy="7011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en-US" sz="1800" dirty="0">
                <a:latin typeface="Arial"/>
                <a:cs typeface="Arial"/>
              </a:rPr>
              <a:t>В </a:t>
            </a:r>
            <a:r>
              <a:rPr lang="en-US" sz="1800" dirty="0" err="1">
                <a:latin typeface="Arial"/>
                <a:cs typeface="Arial"/>
              </a:rPr>
              <a:t>корневой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директории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должен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появиться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новый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файл</a:t>
            </a:r>
            <a:r>
              <a:rPr lang="en-US" sz="1800" dirty="0">
                <a:latin typeface="Arial"/>
                <a:cs typeface="Arial"/>
              </a:rPr>
              <a:t>: </a:t>
            </a:r>
            <a:r>
              <a:rPr lang="en-US" sz="1800" dirty="0" err="1">
                <a:latin typeface="Arial"/>
                <a:cs typeface="Arial"/>
              </a:rPr>
              <a:t>package.json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со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следующей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структурой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кода</a:t>
            </a:r>
            <a:r>
              <a:rPr lang="en-US" sz="1800" dirty="0">
                <a:latin typeface="Arial"/>
                <a:cs typeface="Arial"/>
              </a:rPr>
              <a:t>. </a:t>
            </a:r>
            <a:r>
              <a:rPr lang="en-US" sz="1800" dirty="0" err="1">
                <a:latin typeface="Arial"/>
                <a:cs typeface="Arial"/>
              </a:rPr>
              <a:t>Здесь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будет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храниться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список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зависимостей</a:t>
            </a:r>
            <a:endParaRPr lang="en-US" sz="1800" dirty="0" err="1">
              <a:cs typeface="Arial"/>
            </a:endParaRPr>
          </a:p>
        </p:txBody>
      </p:sp>
      <p:pic>
        <p:nvPicPr>
          <p:cNvPr id="3" name="Рисунок 5">
            <a:extLst>
              <a:ext uri="{FF2B5EF4-FFF2-40B4-BE49-F238E27FC236}">
                <a16:creationId xmlns:a16="http://schemas.microsoft.com/office/drawing/2014/main" id="{A6187615-F5D8-443B-A659-3466B73CDD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7764" y="3748197"/>
            <a:ext cx="2171918" cy="894364"/>
          </a:xfrm>
          <a:prstGeom prst="rect">
            <a:avLst/>
          </a:prstGeom>
        </p:spPr>
      </p:pic>
      <p:pic>
        <p:nvPicPr>
          <p:cNvPr id="6" name="Рисунок 6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837C6759-D011-46EB-A9A1-7A006BDD05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1435" y="2246328"/>
            <a:ext cx="5256923" cy="4336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3431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>
            <a:extLst>
              <a:ext uri="{FF2B5EF4-FFF2-40B4-BE49-F238E27FC236}">
                <a16:creationId xmlns:a16="http://schemas.microsoft.com/office/drawing/2014/main" id="{348AA85A-A2FB-48C8-A4D1-6F04C648A5B7}"/>
              </a:ext>
            </a:extLst>
          </p:cNvPr>
          <p:cNvSpPr>
            <a:spLocks/>
          </p:cNvSpPr>
          <p:nvPr/>
        </p:nvSpPr>
        <p:spPr bwMode="auto">
          <a:xfrm>
            <a:off x="1788781" y="889237"/>
            <a:ext cx="879458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ru-RU" b="1" dirty="0">
                <a:latin typeface="Arial"/>
                <a:cs typeface="Arial"/>
              </a:rPr>
              <a:t>Node.js. Инициализация проекта</a:t>
            </a:r>
            <a:endParaRPr lang="ru-RU" b="1" dirty="0">
              <a:cs typeface="Arial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53F99F6-6210-4998-8E3F-38514E4974E8}"/>
              </a:ext>
            </a:extLst>
          </p:cNvPr>
          <p:cNvSpPr txBox="1">
            <a:spLocks noGrp="1"/>
          </p:cNvSpPr>
          <p:nvPr/>
        </p:nvSpPr>
        <p:spPr bwMode="auto">
          <a:xfrm>
            <a:off x="8534400" y="6178903"/>
            <a:ext cx="2133600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r>
              <a:rPr lang="ru-RU" altLang="ru-RU" sz="1600" dirty="0">
                <a:latin typeface="Arial"/>
                <a:cs typeface="Arial"/>
              </a:rPr>
              <a:t>17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C7CB612-01A9-4B68-AAE7-3CBD124C25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87982" y="1507468"/>
            <a:ext cx="9130975" cy="7011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en-US" sz="1800" dirty="0" err="1">
                <a:latin typeface="Arial"/>
                <a:cs typeface="Arial"/>
              </a:rPr>
              <a:t>Для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примера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добавим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новую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зависимость</a:t>
            </a:r>
            <a:r>
              <a:rPr lang="en-US" sz="1800" dirty="0">
                <a:latin typeface="Arial"/>
                <a:cs typeface="Arial"/>
              </a:rPr>
              <a:t> (</a:t>
            </a:r>
            <a:r>
              <a:rPr lang="en-US" sz="1800" dirty="0" err="1">
                <a:latin typeface="Arial"/>
                <a:cs typeface="Arial"/>
              </a:rPr>
              <a:t>библиотеку</a:t>
            </a:r>
            <a:r>
              <a:rPr lang="en-US" sz="1800" dirty="0">
                <a:latin typeface="Arial"/>
                <a:cs typeface="Arial"/>
              </a:rPr>
              <a:t>) с </a:t>
            </a:r>
            <a:r>
              <a:rPr lang="en-US" sz="1800" dirty="0" err="1">
                <a:latin typeface="Arial"/>
                <a:cs typeface="Arial"/>
              </a:rPr>
              <a:t>помощью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команды</a:t>
            </a:r>
            <a:r>
              <a:rPr lang="en-US" sz="1800" dirty="0">
                <a:latin typeface="Arial"/>
                <a:cs typeface="Arial"/>
              </a:rPr>
              <a:t> </a:t>
            </a:r>
            <a:r>
              <a:rPr lang="en-US" sz="1800" b="1" dirty="0" err="1">
                <a:latin typeface="Arial"/>
                <a:cs typeface="Arial"/>
              </a:rPr>
              <a:t>npm</a:t>
            </a:r>
            <a:r>
              <a:rPr lang="en-US" sz="1800" b="1" dirty="0">
                <a:latin typeface="Arial"/>
                <a:cs typeface="Arial"/>
              </a:rPr>
              <a:t> </a:t>
            </a:r>
            <a:r>
              <a:rPr lang="en-US" sz="1800" b="1" dirty="0" err="1">
                <a:latin typeface="Arial"/>
                <a:cs typeface="Arial"/>
              </a:rPr>
              <a:t>i</a:t>
            </a:r>
            <a:r>
              <a:rPr lang="en-US" sz="1800" b="1" dirty="0">
                <a:latin typeface="Arial"/>
                <a:cs typeface="Arial"/>
              </a:rPr>
              <a:t> chalk</a:t>
            </a:r>
            <a:endParaRPr lang="en-US" sz="1800" b="1" dirty="0">
              <a:cs typeface="Arial"/>
            </a:endParaRPr>
          </a:p>
        </p:txBody>
      </p:sp>
      <p:pic>
        <p:nvPicPr>
          <p:cNvPr id="2" name="Рисунок 6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F2DF4A99-4769-40FF-BAC4-E0ADA3FB84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6331" y="2945503"/>
            <a:ext cx="6605751" cy="2543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5910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>
            <a:extLst>
              <a:ext uri="{FF2B5EF4-FFF2-40B4-BE49-F238E27FC236}">
                <a16:creationId xmlns:a16="http://schemas.microsoft.com/office/drawing/2014/main" id="{348AA85A-A2FB-48C8-A4D1-6F04C648A5B7}"/>
              </a:ext>
            </a:extLst>
          </p:cNvPr>
          <p:cNvSpPr>
            <a:spLocks/>
          </p:cNvSpPr>
          <p:nvPr/>
        </p:nvSpPr>
        <p:spPr bwMode="auto">
          <a:xfrm>
            <a:off x="1788781" y="889237"/>
            <a:ext cx="879458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ru-RU" b="1" dirty="0">
                <a:latin typeface="Arial"/>
                <a:cs typeface="Arial"/>
              </a:rPr>
              <a:t>Node.js. Инициализация проекта</a:t>
            </a:r>
            <a:endParaRPr lang="ru-RU" b="1" dirty="0">
              <a:cs typeface="Arial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53F99F6-6210-4998-8E3F-38514E4974E8}"/>
              </a:ext>
            </a:extLst>
          </p:cNvPr>
          <p:cNvSpPr txBox="1">
            <a:spLocks noGrp="1"/>
          </p:cNvSpPr>
          <p:nvPr/>
        </p:nvSpPr>
        <p:spPr bwMode="auto">
          <a:xfrm>
            <a:off x="8534400" y="6178903"/>
            <a:ext cx="2133600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r>
              <a:rPr lang="ru-RU" altLang="ru-RU" sz="1600" dirty="0">
                <a:latin typeface="Arial"/>
                <a:cs typeface="Arial"/>
              </a:rPr>
              <a:t>18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C7CB612-01A9-4B68-AAE7-3CBD124C25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87982" y="1507468"/>
            <a:ext cx="9130975" cy="9201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en-US" sz="1800" dirty="0" err="1">
                <a:latin typeface="Arial"/>
                <a:cs typeface="Arial"/>
              </a:rPr>
              <a:t>Видим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следующие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изменения</a:t>
            </a:r>
            <a:r>
              <a:rPr lang="en-US" sz="1800" dirty="0">
                <a:latin typeface="Arial"/>
                <a:cs typeface="Arial"/>
              </a:rPr>
              <a:t>: в </a:t>
            </a:r>
            <a:r>
              <a:rPr lang="en-US" sz="1800" dirty="0" err="1">
                <a:latin typeface="Arial"/>
                <a:cs typeface="Arial"/>
              </a:rPr>
              <a:t>package.json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появилось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поле</a:t>
            </a:r>
            <a:r>
              <a:rPr lang="en-US" sz="1800" dirty="0">
                <a:latin typeface="Arial"/>
                <a:cs typeface="Arial"/>
              </a:rPr>
              <a:t> dependencies, </a:t>
            </a:r>
            <a:r>
              <a:rPr lang="en-US" sz="1800" dirty="0" err="1">
                <a:latin typeface="Arial"/>
                <a:cs typeface="Arial"/>
              </a:rPr>
              <a:t>которое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является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объектом</a:t>
            </a:r>
            <a:r>
              <a:rPr lang="en-US" sz="1800" dirty="0">
                <a:latin typeface="Arial"/>
                <a:cs typeface="Arial"/>
              </a:rPr>
              <a:t>, </a:t>
            </a:r>
            <a:r>
              <a:rPr lang="en-US" sz="1800" dirty="0" err="1">
                <a:latin typeface="Arial"/>
                <a:cs typeface="Arial"/>
              </a:rPr>
              <a:t>где</a:t>
            </a:r>
            <a:r>
              <a:rPr lang="en-US" sz="1800" dirty="0">
                <a:latin typeface="Arial"/>
                <a:cs typeface="Arial"/>
              </a:rPr>
              <a:t> </a:t>
            </a:r>
            <a:r>
              <a:rPr lang="en-US" sz="1800" dirty="0" err="1">
                <a:latin typeface="Arial"/>
                <a:cs typeface="Arial"/>
              </a:rPr>
              <a:t>ключ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соответствует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названию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пакета</a:t>
            </a:r>
            <a:r>
              <a:rPr lang="en-US" sz="1800" dirty="0">
                <a:latin typeface="Arial"/>
                <a:cs typeface="Arial"/>
              </a:rPr>
              <a:t>, а </a:t>
            </a:r>
            <a:r>
              <a:rPr lang="en-US" sz="1800" dirty="0" err="1">
                <a:latin typeface="Arial"/>
                <a:cs typeface="Arial"/>
              </a:rPr>
              <a:t>значение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соответствует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его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версии</a:t>
            </a:r>
            <a:endParaRPr lang="en-US" sz="1800" dirty="0" err="1">
              <a:cs typeface="Arial"/>
            </a:endParaRPr>
          </a:p>
        </p:txBody>
      </p:sp>
      <p:pic>
        <p:nvPicPr>
          <p:cNvPr id="3" name="Рисунок 5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CB4D5777-DC09-4815-AC28-2E0E8D97EA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2331" y="2581649"/>
            <a:ext cx="4407337" cy="4068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9083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>
            <a:extLst>
              <a:ext uri="{FF2B5EF4-FFF2-40B4-BE49-F238E27FC236}">
                <a16:creationId xmlns:a16="http://schemas.microsoft.com/office/drawing/2014/main" id="{348AA85A-A2FB-48C8-A4D1-6F04C648A5B7}"/>
              </a:ext>
            </a:extLst>
          </p:cNvPr>
          <p:cNvSpPr>
            <a:spLocks/>
          </p:cNvSpPr>
          <p:nvPr/>
        </p:nvSpPr>
        <p:spPr bwMode="auto">
          <a:xfrm>
            <a:off x="1788781" y="889237"/>
            <a:ext cx="879458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ru-RU" b="1" dirty="0">
                <a:latin typeface="Arial"/>
                <a:cs typeface="Arial"/>
              </a:rPr>
              <a:t>Node.js. Инициализация проекта</a:t>
            </a:r>
            <a:endParaRPr lang="ru-RU" b="1" dirty="0">
              <a:cs typeface="Arial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53F99F6-6210-4998-8E3F-38514E4974E8}"/>
              </a:ext>
            </a:extLst>
          </p:cNvPr>
          <p:cNvSpPr txBox="1">
            <a:spLocks noGrp="1"/>
          </p:cNvSpPr>
          <p:nvPr/>
        </p:nvSpPr>
        <p:spPr bwMode="auto">
          <a:xfrm>
            <a:off x="8534400" y="6178903"/>
            <a:ext cx="2133600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r>
              <a:rPr lang="ru-RU" altLang="ru-RU" sz="1600" dirty="0">
                <a:latin typeface="Arial"/>
                <a:cs typeface="Arial"/>
              </a:rPr>
              <a:t>19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C7CB612-01A9-4B68-AAE7-3CBD124C25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87982" y="1428641"/>
            <a:ext cx="9130975" cy="12091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en-US" sz="1800" dirty="0" err="1">
                <a:latin typeface="Arial"/>
                <a:cs typeface="Arial"/>
              </a:rPr>
              <a:t>Также</a:t>
            </a:r>
            <a:r>
              <a:rPr lang="en-US" sz="1800" dirty="0">
                <a:latin typeface="Arial"/>
                <a:cs typeface="Arial"/>
              </a:rPr>
              <a:t> в </a:t>
            </a:r>
            <a:r>
              <a:rPr lang="en-US" sz="1800" dirty="0" err="1">
                <a:latin typeface="Arial"/>
                <a:cs typeface="Arial"/>
              </a:rPr>
              <a:t>проекте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появляется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папка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node_modules</a:t>
            </a:r>
            <a:r>
              <a:rPr lang="en-US" sz="1800" dirty="0">
                <a:latin typeface="Arial"/>
                <a:cs typeface="Arial"/>
              </a:rPr>
              <a:t>, в </a:t>
            </a:r>
            <a:r>
              <a:rPr lang="en-US" sz="1800" dirty="0" err="1">
                <a:latin typeface="Arial"/>
                <a:cs typeface="Arial"/>
              </a:rPr>
              <a:t>которой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хранятся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все</a:t>
            </a:r>
            <a:r>
              <a:rPr lang="en-US" sz="1800" dirty="0">
                <a:latin typeface="Arial"/>
                <a:cs typeface="Arial"/>
              </a:rPr>
              <a:t> </a:t>
            </a:r>
            <a:r>
              <a:rPr lang="en-US" sz="1800" dirty="0" err="1">
                <a:latin typeface="Arial"/>
                <a:cs typeface="Arial"/>
              </a:rPr>
              <a:t>взаимосвязанные</a:t>
            </a:r>
            <a:r>
              <a:rPr lang="en-US" sz="1800" dirty="0">
                <a:latin typeface="Arial"/>
                <a:cs typeface="Arial"/>
              </a:rPr>
              <a:t> </a:t>
            </a:r>
            <a:r>
              <a:rPr lang="en-US" sz="1800" dirty="0" err="1">
                <a:latin typeface="Arial"/>
                <a:cs typeface="Arial"/>
              </a:rPr>
              <a:t>завивисмости</a:t>
            </a:r>
            <a:r>
              <a:rPr lang="en-US" sz="1800" dirty="0">
                <a:latin typeface="Arial"/>
                <a:cs typeface="Arial"/>
              </a:rPr>
              <a:t>. </a:t>
            </a:r>
            <a:r>
              <a:rPr lang="en-US" sz="1800" dirty="0" err="1">
                <a:latin typeface="Arial"/>
                <a:cs typeface="Arial"/>
              </a:rPr>
              <a:t>При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скачивании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одного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пакета</a:t>
            </a:r>
            <a:r>
              <a:rPr lang="en-US" sz="1800" dirty="0">
                <a:latin typeface="Arial"/>
                <a:cs typeface="Arial"/>
              </a:rPr>
              <a:t>, у </a:t>
            </a:r>
            <a:r>
              <a:rPr lang="en-US" sz="1800" dirty="0" err="1">
                <a:latin typeface="Arial"/>
                <a:cs typeface="Arial"/>
              </a:rPr>
              <a:t>которого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есть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свои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зависимости</a:t>
            </a:r>
            <a:r>
              <a:rPr lang="en-US" sz="1800" dirty="0">
                <a:latin typeface="Arial"/>
                <a:cs typeface="Arial"/>
              </a:rPr>
              <a:t>, </a:t>
            </a:r>
            <a:r>
              <a:rPr lang="en-US" sz="1800" dirty="0" err="1">
                <a:latin typeface="Arial"/>
                <a:cs typeface="Arial"/>
              </a:rPr>
              <a:t>менеджер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пакетов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npm</a:t>
            </a:r>
            <a:r>
              <a:rPr lang="en-US" sz="1800" dirty="0">
                <a:latin typeface="Arial"/>
                <a:cs typeface="Arial"/>
              </a:rPr>
              <a:t> </a:t>
            </a:r>
            <a:r>
              <a:rPr lang="en-US" sz="1800" dirty="0" err="1">
                <a:latin typeface="Arial"/>
                <a:cs typeface="Arial"/>
              </a:rPr>
              <a:t>также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подгружает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его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зависимости</a:t>
            </a:r>
            <a:r>
              <a:rPr lang="en-US" sz="1800" dirty="0">
                <a:latin typeface="Arial"/>
                <a:cs typeface="Arial"/>
              </a:rPr>
              <a:t>, </a:t>
            </a:r>
            <a:r>
              <a:rPr lang="en-US" sz="1800" dirty="0" err="1">
                <a:latin typeface="Arial"/>
                <a:cs typeface="Arial"/>
              </a:rPr>
              <a:t>затем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зависимости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зависимостей</a:t>
            </a:r>
            <a:r>
              <a:rPr lang="en-US" sz="1800" dirty="0">
                <a:latin typeface="Arial"/>
                <a:cs typeface="Arial"/>
              </a:rPr>
              <a:t> и </a:t>
            </a:r>
            <a:r>
              <a:rPr lang="en-US" sz="1800" dirty="0" err="1">
                <a:latin typeface="Arial"/>
                <a:cs typeface="Arial"/>
              </a:rPr>
              <a:t>так</a:t>
            </a:r>
            <a:r>
              <a:rPr lang="en-US" sz="1800" dirty="0">
                <a:latin typeface="Arial"/>
                <a:cs typeface="Arial"/>
              </a:rPr>
              <a:t> </a:t>
            </a:r>
            <a:r>
              <a:rPr lang="en-US" sz="1800" dirty="0" err="1">
                <a:latin typeface="Arial"/>
                <a:cs typeface="Arial"/>
              </a:rPr>
              <a:t>далее</a:t>
            </a:r>
            <a:r>
              <a:rPr lang="en-US" sz="1800" dirty="0">
                <a:latin typeface="Arial"/>
                <a:cs typeface="Arial"/>
              </a:rPr>
              <a:t> </a:t>
            </a:r>
            <a:r>
              <a:rPr lang="en-US" sz="1800" dirty="0" err="1">
                <a:latin typeface="Arial"/>
                <a:cs typeface="Arial"/>
              </a:rPr>
              <a:t>по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древовидной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структуре</a:t>
            </a:r>
            <a:endParaRPr lang="en-US" sz="1800" dirty="0" err="1">
              <a:cs typeface="Arial"/>
            </a:endParaRPr>
          </a:p>
        </p:txBody>
      </p:sp>
      <p:pic>
        <p:nvPicPr>
          <p:cNvPr id="2" name="Рисунок 5">
            <a:extLst>
              <a:ext uri="{FF2B5EF4-FFF2-40B4-BE49-F238E27FC236}">
                <a16:creationId xmlns:a16="http://schemas.microsoft.com/office/drawing/2014/main" id="{EB050F8C-9BCD-4EF8-B04D-B8E4A8101E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5413" y="2708275"/>
            <a:ext cx="1781175" cy="398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0848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4C6D146A-8A1D-466F-95B0-D4B5B952F6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2880" y="2474595"/>
            <a:ext cx="11362849" cy="1662586"/>
          </a:xfrm>
        </p:spPr>
        <p:txBody>
          <a:bodyPr lIns="91440" tIns="45720" rIns="91440" bIns="45720" anchor="b"/>
          <a:lstStyle/>
          <a:p>
            <a:r>
              <a:rPr lang="ru-RU" altLang="ru-RU" dirty="0">
                <a:cs typeface="Calibri Light"/>
              </a:rPr>
              <a:t>JavaScript. </a:t>
            </a:r>
            <a:r>
              <a:rPr lang="ru-RU" altLang="ru-RU" dirty="0" err="1">
                <a:cs typeface="Calibri Light"/>
              </a:rPr>
              <a:t>Node</a:t>
            </a:r>
            <a:r>
              <a:rPr lang="ru-RU" altLang="ru-RU" dirty="0">
                <a:cs typeface="Calibri Light"/>
              </a:rPr>
              <a:t> </a:t>
            </a:r>
            <a:r>
              <a:rPr lang="ru-RU" altLang="ru-RU" dirty="0" err="1">
                <a:cs typeface="Calibri Light"/>
              </a:rPr>
              <a:t>Package</a:t>
            </a:r>
            <a:r>
              <a:rPr lang="ru-RU" altLang="ru-RU" dirty="0">
                <a:cs typeface="Calibri Light"/>
              </a:rPr>
              <a:t> Manager (</a:t>
            </a:r>
            <a:r>
              <a:rPr lang="ru-RU" altLang="ru-RU" dirty="0" err="1">
                <a:cs typeface="Calibri Light"/>
              </a:rPr>
              <a:t>npm</a:t>
            </a:r>
            <a:r>
              <a:rPr lang="ru-RU" altLang="ru-RU" dirty="0">
                <a:cs typeface="Calibri Light"/>
              </a:rPr>
              <a:t>). Node.js</a:t>
            </a:r>
            <a:endParaRPr lang="ru-RU" dirty="0">
              <a:ea typeface="+mj-lt"/>
              <a:cs typeface="+mj-lt"/>
            </a:endParaRPr>
          </a:p>
        </p:txBody>
      </p:sp>
      <p:sp>
        <p:nvSpPr>
          <p:cNvPr id="11" name="Подзаголовок 10">
            <a:extLst>
              <a:ext uri="{FF2B5EF4-FFF2-40B4-BE49-F238E27FC236}">
                <a16:creationId xmlns:a16="http://schemas.microsoft.com/office/drawing/2014/main" id="{C1B65F80-40E4-4163-81DA-43F424C0AE8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lIns="91440" tIns="45720" rIns="91440" bIns="45720" anchor="t"/>
          <a:lstStyle/>
          <a:p>
            <a:r>
              <a:rPr lang="ru-RU" dirty="0"/>
              <a:t>Лекция 8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598ECCFE-4858-4438-AEC8-CF097698ED07}"/>
              </a:ext>
            </a:extLst>
          </p:cNvPr>
          <p:cNvSpPr txBox="1">
            <a:spLocks noGrp="1"/>
          </p:cNvSpPr>
          <p:nvPr/>
        </p:nvSpPr>
        <p:spPr bwMode="auto">
          <a:xfrm>
            <a:off x="8534400" y="6205537"/>
            <a:ext cx="2133600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B5298476-12F0-4C2C-9877-8911879A4219}" type="slidenum">
              <a:rPr lang="ru-RU" altLang="ru-RU" sz="1600"/>
              <a:pPr algn="r" eaLnBrk="1" hangingPunct="1">
                <a:spcBef>
                  <a:spcPct val="0"/>
                </a:spcBef>
                <a:buFontTx/>
                <a:buNone/>
              </a:pPr>
              <a:t>2</a:t>
            </a:fld>
            <a:endParaRPr lang="ru-RU" altLang="ru-RU" sz="1600"/>
          </a:p>
        </p:txBody>
      </p:sp>
    </p:spTree>
    <p:extLst>
      <p:ext uri="{BB962C8B-B14F-4D97-AF65-F5344CB8AC3E}">
        <p14:creationId xmlns:p14="http://schemas.microsoft.com/office/powerpoint/2010/main" val="31245577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>
            <a:extLst>
              <a:ext uri="{FF2B5EF4-FFF2-40B4-BE49-F238E27FC236}">
                <a16:creationId xmlns:a16="http://schemas.microsoft.com/office/drawing/2014/main" id="{348AA85A-A2FB-48C8-A4D1-6F04C648A5B7}"/>
              </a:ext>
            </a:extLst>
          </p:cNvPr>
          <p:cNvSpPr>
            <a:spLocks/>
          </p:cNvSpPr>
          <p:nvPr/>
        </p:nvSpPr>
        <p:spPr bwMode="auto">
          <a:xfrm>
            <a:off x="1788781" y="889237"/>
            <a:ext cx="879458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ru-RU" b="1" dirty="0">
                <a:latin typeface="Arial"/>
                <a:cs typeface="Arial"/>
              </a:rPr>
              <a:t>Node.js. Инициализация проекта</a:t>
            </a:r>
            <a:endParaRPr lang="ru-RU" b="1" dirty="0">
              <a:cs typeface="Arial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53F99F6-6210-4998-8E3F-38514E4974E8}"/>
              </a:ext>
            </a:extLst>
          </p:cNvPr>
          <p:cNvSpPr txBox="1">
            <a:spLocks noGrp="1"/>
          </p:cNvSpPr>
          <p:nvPr/>
        </p:nvSpPr>
        <p:spPr bwMode="auto">
          <a:xfrm>
            <a:off x="8534400" y="6178903"/>
            <a:ext cx="2133600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r>
              <a:rPr lang="ru-RU" altLang="ru-RU" sz="1600" dirty="0">
                <a:latin typeface="Arial"/>
                <a:cs typeface="Arial"/>
              </a:rPr>
              <a:t>20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C7CB612-01A9-4B68-AAE7-3CBD124C25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87982" y="1507468"/>
            <a:ext cx="9130975" cy="12792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en-US" sz="1800" dirty="0" err="1">
                <a:latin typeface="Arial"/>
                <a:cs typeface="Arial"/>
              </a:rPr>
              <a:t>Также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npm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предоставляет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возможность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устанавливать</a:t>
            </a:r>
            <a:r>
              <a:rPr lang="en-US" sz="1800" dirty="0">
                <a:latin typeface="Arial"/>
                <a:cs typeface="Arial"/>
              </a:rPr>
              <a:t> </a:t>
            </a:r>
            <a:r>
              <a:rPr lang="en-US" sz="1800" dirty="0" err="1">
                <a:latin typeface="Arial"/>
                <a:cs typeface="Arial"/>
              </a:rPr>
              <a:t>зависимости</a:t>
            </a:r>
            <a:r>
              <a:rPr lang="en-US" sz="1800" dirty="0">
                <a:latin typeface="Arial"/>
                <a:cs typeface="Arial"/>
              </a:rPr>
              <a:t> в </a:t>
            </a:r>
            <a:r>
              <a:rPr lang="en-US" sz="1800" dirty="0" err="1">
                <a:latin typeface="Arial"/>
                <a:cs typeface="Arial"/>
              </a:rPr>
              <a:t>поле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devDependencies</a:t>
            </a:r>
            <a:r>
              <a:rPr lang="en-US" sz="1800" dirty="0">
                <a:latin typeface="Arial"/>
                <a:cs typeface="Arial"/>
              </a:rPr>
              <a:t> </a:t>
            </a:r>
            <a:r>
              <a:rPr lang="en-US" sz="1800" dirty="0" err="1">
                <a:latin typeface="Arial"/>
                <a:cs typeface="Arial"/>
              </a:rPr>
              <a:t>для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того</a:t>
            </a:r>
            <a:r>
              <a:rPr lang="en-US" sz="1800" dirty="0">
                <a:latin typeface="Arial"/>
                <a:cs typeface="Arial"/>
              </a:rPr>
              <a:t>, </a:t>
            </a:r>
            <a:r>
              <a:rPr lang="en-US" sz="1800" dirty="0" err="1">
                <a:latin typeface="Arial"/>
                <a:cs typeface="Arial"/>
              </a:rPr>
              <a:t>чтобы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указать</a:t>
            </a:r>
            <a:r>
              <a:rPr lang="en-US" sz="1800" dirty="0">
                <a:latin typeface="Arial"/>
                <a:cs typeface="Arial"/>
              </a:rPr>
              <a:t>, </a:t>
            </a:r>
            <a:r>
              <a:rPr lang="en-US" sz="1800" dirty="0" err="1">
                <a:latin typeface="Arial"/>
                <a:cs typeface="Arial"/>
              </a:rPr>
              <a:t>что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они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нужны</a:t>
            </a:r>
            <a:r>
              <a:rPr lang="en-US" sz="1800" dirty="0">
                <a:latin typeface="Arial"/>
                <a:cs typeface="Arial"/>
              </a:rPr>
              <a:t> </a:t>
            </a:r>
            <a:r>
              <a:rPr lang="en-US" sz="1800" dirty="0" err="1">
                <a:latin typeface="Arial"/>
                <a:cs typeface="Arial"/>
              </a:rPr>
              <a:t>именно</a:t>
            </a:r>
            <a:r>
              <a:rPr lang="en-US" sz="1800" dirty="0">
                <a:latin typeface="Arial"/>
                <a:cs typeface="Arial"/>
              </a:rPr>
              <a:t> </a:t>
            </a:r>
            <a:r>
              <a:rPr lang="en-US" sz="1800" dirty="0" err="1">
                <a:latin typeface="Arial"/>
                <a:cs typeface="Arial"/>
              </a:rPr>
              <a:t>для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разработки</a:t>
            </a:r>
            <a:r>
              <a:rPr lang="en-US" sz="1800" dirty="0">
                <a:latin typeface="Arial"/>
                <a:cs typeface="Arial"/>
              </a:rPr>
              <a:t>.</a:t>
            </a:r>
            <a:endParaRPr lang="en-US" sz="1800" dirty="0" err="1">
              <a:cs typeface="Arial"/>
            </a:endParaRPr>
          </a:p>
          <a:p>
            <a:pPr>
              <a:buNone/>
            </a:pPr>
            <a:r>
              <a:rPr lang="en-US" sz="1800" dirty="0" err="1">
                <a:latin typeface="Arial"/>
                <a:cs typeface="Arial"/>
              </a:rPr>
              <a:t>Для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такого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примера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установим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библиотеку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nodemon</a:t>
            </a:r>
            <a:r>
              <a:rPr lang="en-US" sz="1800" dirty="0">
                <a:latin typeface="Arial"/>
                <a:cs typeface="Arial"/>
              </a:rPr>
              <a:t> с </a:t>
            </a:r>
            <a:r>
              <a:rPr lang="en-US" sz="1800" dirty="0" err="1">
                <a:latin typeface="Arial"/>
                <a:cs typeface="Arial"/>
              </a:rPr>
              <a:t>помощью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команды</a:t>
            </a:r>
            <a:r>
              <a:rPr lang="en-US" sz="1800" dirty="0">
                <a:latin typeface="Arial"/>
                <a:cs typeface="Arial"/>
              </a:rPr>
              <a:t> </a:t>
            </a:r>
            <a:r>
              <a:rPr lang="en-US" sz="1800" b="1" dirty="0" err="1">
                <a:latin typeface="Arial"/>
                <a:cs typeface="Arial"/>
              </a:rPr>
              <a:t>npm</a:t>
            </a:r>
            <a:r>
              <a:rPr lang="en-US" sz="1800" b="1" dirty="0">
                <a:latin typeface="Arial"/>
                <a:cs typeface="Arial"/>
              </a:rPr>
              <a:t> </a:t>
            </a:r>
            <a:r>
              <a:rPr lang="en-US" sz="1800" b="1" dirty="0" err="1">
                <a:latin typeface="Arial"/>
                <a:cs typeface="Arial"/>
              </a:rPr>
              <a:t>i</a:t>
            </a:r>
            <a:r>
              <a:rPr lang="en-US" sz="1800" b="1" dirty="0">
                <a:latin typeface="Arial"/>
                <a:cs typeface="Arial"/>
              </a:rPr>
              <a:t> </a:t>
            </a:r>
            <a:r>
              <a:rPr lang="en-US" sz="1800" b="1" dirty="0" err="1">
                <a:latin typeface="Arial"/>
                <a:cs typeface="Arial"/>
              </a:rPr>
              <a:t>nodemon</a:t>
            </a:r>
            <a:r>
              <a:rPr lang="en-US" sz="1800" b="1" dirty="0">
                <a:latin typeface="Arial"/>
                <a:cs typeface="Arial"/>
              </a:rPr>
              <a:t> -D</a:t>
            </a:r>
          </a:p>
        </p:txBody>
      </p:sp>
      <p:pic>
        <p:nvPicPr>
          <p:cNvPr id="2" name="Рисунок 5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5A47939D-9810-4593-9519-67C39A59CC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5849" y="3430650"/>
            <a:ext cx="7595475" cy="2256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0803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>
            <a:extLst>
              <a:ext uri="{FF2B5EF4-FFF2-40B4-BE49-F238E27FC236}">
                <a16:creationId xmlns:a16="http://schemas.microsoft.com/office/drawing/2014/main" id="{348AA85A-A2FB-48C8-A4D1-6F04C648A5B7}"/>
              </a:ext>
            </a:extLst>
          </p:cNvPr>
          <p:cNvSpPr>
            <a:spLocks/>
          </p:cNvSpPr>
          <p:nvPr/>
        </p:nvSpPr>
        <p:spPr bwMode="auto">
          <a:xfrm>
            <a:off x="1788781" y="889237"/>
            <a:ext cx="879458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ru-RU" b="1" dirty="0">
                <a:latin typeface="Arial"/>
                <a:cs typeface="Arial"/>
              </a:rPr>
              <a:t>Node.js. Инициализация проекта</a:t>
            </a:r>
            <a:endParaRPr lang="ru-RU" b="1" dirty="0">
              <a:cs typeface="Arial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53F99F6-6210-4998-8E3F-38514E4974E8}"/>
              </a:ext>
            </a:extLst>
          </p:cNvPr>
          <p:cNvSpPr txBox="1">
            <a:spLocks noGrp="1"/>
          </p:cNvSpPr>
          <p:nvPr/>
        </p:nvSpPr>
        <p:spPr bwMode="auto">
          <a:xfrm>
            <a:off x="8534400" y="6178903"/>
            <a:ext cx="2133600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r>
              <a:rPr lang="ru-RU" altLang="ru-RU" sz="1600" dirty="0">
                <a:latin typeface="Arial"/>
                <a:cs typeface="Arial"/>
              </a:rPr>
              <a:t>21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C7CB612-01A9-4B68-AAE7-3CBD124C25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87982" y="1507468"/>
            <a:ext cx="9130975" cy="4821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en-US" sz="1800" dirty="0" err="1">
                <a:latin typeface="Arial"/>
                <a:cs typeface="Arial"/>
              </a:rPr>
              <a:t>Теперь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package.json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выглядит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следующим</a:t>
            </a:r>
            <a:r>
              <a:rPr lang="en-US" sz="1800" dirty="0">
                <a:latin typeface="Arial"/>
                <a:cs typeface="Arial"/>
              </a:rPr>
              <a:t> </a:t>
            </a:r>
            <a:r>
              <a:rPr lang="en-US" sz="1800" dirty="0" err="1">
                <a:latin typeface="Arial"/>
                <a:cs typeface="Arial"/>
              </a:rPr>
              <a:t>образом</a:t>
            </a:r>
            <a:endParaRPr lang="en-US" sz="1800" dirty="0" err="1">
              <a:cs typeface="Arial"/>
            </a:endParaRPr>
          </a:p>
        </p:txBody>
      </p:sp>
      <p:pic>
        <p:nvPicPr>
          <p:cNvPr id="3" name="Рисунок 5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1121F313-A64A-4877-953B-88BE9356A7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2469" y="2014834"/>
            <a:ext cx="4643818" cy="4746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8854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>
            <a:extLst>
              <a:ext uri="{FF2B5EF4-FFF2-40B4-BE49-F238E27FC236}">
                <a16:creationId xmlns:a16="http://schemas.microsoft.com/office/drawing/2014/main" id="{348AA85A-A2FB-48C8-A4D1-6F04C648A5B7}"/>
              </a:ext>
            </a:extLst>
          </p:cNvPr>
          <p:cNvSpPr>
            <a:spLocks/>
          </p:cNvSpPr>
          <p:nvPr/>
        </p:nvSpPr>
        <p:spPr bwMode="auto">
          <a:xfrm>
            <a:off x="1788781" y="889237"/>
            <a:ext cx="879458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ru-RU" b="1" dirty="0">
                <a:latin typeface="Arial"/>
                <a:cs typeface="Arial"/>
              </a:rPr>
              <a:t>Node.js. Инициализация проекта</a:t>
            </a:r>
            <a:endParaRPr lang="ru-RU" b="1" dirty="0">
              <a:cs typeface="Arial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53F99F6-6210-4998-8E3F-38514E4974E8}"/>
              </a:ext>
            </a:extLst>
          </p:cNvPr>
          <p:cNvSpPr txBox="1">
            <a:spLocks noGrp="1"/>
          </p:cNvSpPr>
          <p:nvPr/>
        </p:nvSpPr>
        <p:spPr bwMode="auto">
          <a:xfrm>
            <a:off x="8534400" y="6178903"/>
            <a:ext cx="2133600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r>
              <a:rPr lang="ru-RU" altLang="ru-RU" sz="1600" dirty="0">
                <a:latin typeface="Arial"/>
                <a:cs typeface="Arial"/>
              </a:rPr>
              <a:t>22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C7CB612-01A9-4B68-AAE7-3CBD124C25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87982" y="1507468"/>
            <a:ext cx="9130975" cy="4821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en-US" sz="1800" dirty="0">
                <a:latin typeface="Arial"/>
                <a:cs typeface="Arial"/>
              </a:rPr>
              <a:t>А </a:t>
            </a:r>
            <a:r>
              <a:rPr lang="en-US" sz="1800" dirty="0" err="1">
                <a:latin typeface="Arial"/>
                <a:cs typeface="Arial"/>
              </a:rPr>
              <a:t>node_modules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теперь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выглядит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так</a:t>
            </a:r>
            <a:endParaRPr lang="en-US" sz="1800" dirty="0" err="1">
              <a:cs typeface="Arial"/>
            </a:endParaRPr>
          </a:p>
        </p:txBody>
      </p:sp>
      <p:pic>
        <p:nvPicPr>
          <p:cNvPr id="2" name="Рисунок 5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FD1E2527-1A2B-47A2-8EEE-E17E06BF43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6404" y="1993462"/>
            <a:ext cx="1090433" cy="4675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8827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>
            <a:extLst>
              <a:ext uri="{FF2B5EF4-FFF2-40B4-BE49-F238E27FC236}">
                <a16:creationId xmlns:a16="http://schemas.microsoft.com/office/drawing/2014/main" id="{348AA85A-A2FB-48C8-A4D1-6F04C648A5B7}"/>
              </a:ext>
            </a:extLst>
          </p:cNvPr>
          <p:cNvSpPr>
            <a:spLocks/>
          </p:cNvSpPr>
          <p:nvPr/>
        </p:nvSpPr>
        <p:spPr bwMode="auto">
          <a:xfrm>
            <a:off x="1788781" y="889237"/>
            <a:ext cx="879458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ru-RU" b="1" dirty="0">
                <a:latin typeface="Arial"/>
                <a:cs typeface="Arial"/>
              </a:rPr>
              <a:t>Node.js. Инициализация проекта</a:t>
            </a:r>
            <a:endParaRPr lang="ru-RU" b="1" dirty="0">
              <a:cs typeface="Arial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53F99F6-6210-4998-8E3F-38514E4974E8}"/>
              </a:ext>
            </a:extLst>
          </p:cNvPr>
          <p:cNvSpPr txBox="1">
            <a:spLocks noGrp="1"/>
          </p:cNvSpPr>
          <p:nvPr/>
        </p:nvSpPr>
        <p:spPr bwMode="auto">
          <a:xfrm>
            <a:off x="8534400" y="6178903"/>
            <a:ext cx="2133600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r>
              <a:rPr lang="ru-RU" altLang="ru-RU" sz="1600" dirty="0">
                <a:latin typeface="Arial"/>
                <a:cs typeface="Arial"/>
              </a:rPr>
              <a:t>23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C7CB612-01A9-4B68-AAE7-3CBD124C25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87982" y="1507468"/>
            <a:ext cx="9130975" cy="2435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en-US" sz="1800" b="1" dirty="0" err="1">
                <a:latin typeface="Arial"/>
                <a:cs typeface="Arial"/>
              </a:rPr>
              <a:t>Преимущество</a:t>
            </a:r>
            <a:r>
              <a:rPr lang="en-US" sz="1800" b="1" dirty="0">
                <a:latin typeface="Arial"/>
                <a:cs typeface="Arial"/>
              </a:rPr>
              <a:t> </a:t>
            </a:r>
            <a:r>
              <a:rPr lang="en-US" sz="1800" b="1" dirty="0" err="1">
                <a:latin typeface="Arial"/>
                <a:cs typeface="Arial"/>
              </a:rPr>
              <a:t>package.json</a:t>
            </a:r>
            <a:r>
              <a:rPr lang="en-US" sz="1800" b="1" dirty="0">
                <a:latin typeface="Arial"/>
                <a:cs typeface="Arial"/>
              </a:rPr>
              <a:t> и </a:t>
            </a:r>
            <a:r>
              <a:rPr lang="en-US" sz="1800" b="1" dirty="0" err="1">
                <a:latin typeface="Arial"/>
                <a:cs typeface="Arial"/>
              </a:rPr>
              <a:t>npm</a:t>
            </a:r>
            <a:r>
              <a:rPr lang="en-US" sz="1800" b="1" dirty="0">
                <a:latin typeface="Arial"/>
                <a:cs typeface="Arial"/>
              </a:rPr>
              <a:t>. </a:t>
            </a:r>
            <a:r>
              <a:rPr lang="en-US" sz="1800" dirty="0" err="1">
                <a:latin typeface="Arial"/>
                <a:cs typeface="Arial"/>
              </a:rPr>
              <a:t>При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передаче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проекта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другому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человеку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придётся</a:t>
            </a:r>
            <a:r>
              <a:rPr lang="en-US" sz="1800" dirty="0">
                <a:latin typeface="Arial"/>
                <a:cs typeface="Arial"/>
              </a:rPr>
              <a:t> </a:t>
            </a:r>
            <a:r>
              <a:rPr lang="en-US" sz="1800" dirty="0" err="1">
                <a:latin typeface="Arial"/>
                <a:cs typeface="Arial"/>
              </a:rPr>
              <a:t>также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передавать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все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модули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папки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node_modules</a:t>
            </a:r>
            <a:r>
              <a:rPr lang="en-US" sz="1800" dirty="0">
                <a:latin typeface="Arial"/>
                <a:cs typeface="Arial"/>
              </a:rPr>
              <a:t>, </a:t>
            </a:r>
            <a:r>
              <a:rPr lang="en-US" sz="1800" dirty="0" err="1">
                <a:latin typeface="Arial"/>
                <a:cs typeface="Arial"/>
              </a:rPr>
              <a:t>которые</a:t>
            </a:r>
            <a:r>
              <a:rPr lang="en-US" sz="1800" dirty="0">
                <a:latin typeface="Arial"/>
                <a:cs typeface="Arial"/>
              </a:rPr>
              <a:t> </a:t>
            </a:r>
            <a:r>
              <a:rPr lang="en-US" sz="1800" dirty="0" err="1">
                <a:latin typeface="Arial"/>
                <a:cs typeface="Arial"/>
              </a:rPr>
              <a:t>обычно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занимают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очень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много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памяти</a:t>
            </a:r>
            <a:r>
              <a:rPr lang="en-US" sz="1800" dirty="0">
                <a:latin typeface="Arial"/>
                <a:cs typeface="Arial"/>
              </a:rPr>
              <a:t>. </a:t>
            </a:r>
            <a:r>
              <a:rPr lang="en-US" sz="1800" dirty="0" err="1">
                <a:latin typeface="Arial"/>
                <a:cs typeface="Arial"/>
              </a:rPr>
              <a:t>Но</a:t>
            </a:r>
            <a:r>
              <a:rPr lang="en-US" sz="1800" dirty="0">
                <a:latin typeface="Arial"/>
                <a:cs typeface="Arial"/>
              </a:rPr>
              <a:t>, </a:t>
            </a:r>
            <a:r>
              <a:rPr lang="en-US" sz="1800" dirty="0" err="1">
                <a:latin typeface="Arial"/>
                <a:cs typeface="Arial"/>
              </a:rPr>
              <a:t>учитывая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наличие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зависимостей</a:t>
            </a:r>
            <a:r>
              <a:rPr lang="en-US" sz="1800" dirty="0">
                <a:latin typeface="Arial"/>
                <a:cs typeface="Arial"/>
              </a:rPr>
              <a:t>, </a:t>
            </a:r>
            <a:r>
              <a:rPr lang="en-US" sz="1800" dirty="0" err="1">
                <a:latin typeface="Arial"/>
                <a:cs typeface="Arial"/>
              </a:rPr>
              <a:t>уже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записанных</a:t>
            </a:r>
            <a:r>
              <a:rPr lang="en-US" sz="1800" dirty="0">
                <a:latin typeface="Arial"/>
                <a:cs typeface="Arial"/>
              </a:rPr>
              <a:t> в </a:t>
            </a:r>
            <a:r>
              <a:rPr lang="en-US" sz="1800" dirty="0" err="1">
                <a:latin typeface="Arial"/>
                <a:cs typeface="Arial"/>
              </a:rPr>
              <a:t>package.json</a:t>
            </a:r>
            <a:r>
              <a:rPr lang="en-US" sz="1800" dirty="0">
                <a:latin typeface="Arial"/>
                <a:cs typeface="Arial"/>
              </a:rPr>
              <a:t>, </a:t>
            </a:r>
            <a:r>
              <a:rPr lang="en-US" sz="1800" dirty="0" err="1">
                <a:latin typeface="Arial"/>
                <a:cs typeface="Arial"/>
              </a:rPr>
              <a:t>можно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при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передаче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проекта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удалить</a:t>
            </a:r>
            <a:r>
              <a:rPr lang="en-US" sz="1800" dirty="0">
                <a:latin typeface="Arial"/>
                <a:cs typeface="Arial"/>
              </a:rPr>
              <a:t>/</a:t>
            </a:r>
            <a:r>
              <a:rPr lang="en-US" sz="1800" dirty="0" err="1">
                <a:latin typeface="Arial"/>
                <a:cs typeface="Arial"/>
              </a:rPr>
              <a:t>переместить</a:t>
            </a:r>
            <a:r>
              <a:rPr lang="en-US" sz="1800" dirty="0">
                <a:latin typeface="Arial"/>
                <a:cs typeface="Arial"/>
              </a:rPr>
              <a:t> в .</a:t>
            </a:r>
            <a:r>
              <a:rPr lang="en-US" sz="1800" dirty="0" err="1">
                <a:latin typeface="Arial"/>
                <a:cs typeface="Arial"/>
              </a:rPr>
              <a:t>gitignore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данную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папку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модулей</a:t>
            </a:r>
            <a:r>
              <a:rPr lang="en-US" sz="1800" dirty="0">
                <a:latin typeface="Arial"/>
                <a:cs typeface="Arial"/>
              </a:rPr>
              <a:t>. </a:t>
            </a:r>
            <a:r>
              <a:rPr lang="en-US" sz="1800" dirty="0" err="1">
                <a:latin typeface="Arial"/>
                <a:cs typeface="Arial"/>
              </a:rPr>
              <a:t>Тогда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получателю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достанутся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только</a:t>
            </a:r>
            <a:r>
              <a:rPr lang="en-US" sz="1800" dirty="0">
                <a:latin typeface="Arial"/>
                <a:cs typeface="Arial"/>
              </a:rPr>
              <a:t> </a:t>
            </a:r>
            <a:r>
              <a:rPr lang="en-US" sz="1800" dirty="0" err="1">
                <a:latin typeface="Arial"/>
                <a:cs typeface="Arial"/>
              </a:rPr>
              <a:t>исходные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нужные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файлы</a:t>
            </a:r>
            <a:r>
              <a:rPr lang="en-US" sz="1800" dirty="0">
                <a:latin typeface="Arial"/>
                <a:cs typeface="Arial"/>
              </a:rPr>
              <a:t>, и, </a:t>
            </a:r>
            <a:r>
              <a:rPr lang="en-US" sz="1800" dirty="0" err="1">
                <a:latin typeface="Arial"/>
                <a:cs typeface="Arial"/>
              </a:rPr>
              <a:t>чтобы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проект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локально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заработал</a:t>
            </a:r>
            <a:r>
              <a:rPr lang="en-US" sz="1800" dirty="0">
                <a:latin typeface="Arial"/>
                <a:cs typeface="Arial"/>
              </a:rPr>
              <a:t> и с </a:t>
            </a:r>
            <a:r>
              <a:rPr lang="en-US" sz="1800" dirty="0" err="1">
                <a:latin typeface="Arial"/>
                <a:cs typeface="Arial"/>
              </a:rPr>
              <a:t>его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устройства</a:t>
            </a:r>
            <a:r>
              <a:rPr lang="en-US" sz="1800" dirty="0">
                <a:latin typeface="Arial"/>
                <a:cs typeface="Arial"/>
              </a:rPr>
              <a:t>, </a:t>
            </a:r>
            <a:r>
              <a:rPr lang="en-US" sz="1800" dirty="0" err="1">
                <a:latin typeface="Arial"/>
                <a:cs typeface="Arial"/>
              </a:rPr>
              <a:t>достаточно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будет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написать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команду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b="1" dirty="0" err="1">
                <a:latin typeface="Arial"/>
                <a:cs typeface="Arial"/>
              </a:rPr>
              <a:t>npm</a:t>
            </a:r>
            <a:r>
              <a:rPr lang="en-US" sz="1800" b="1" dirty="0">
                <a:latin typeface="Arial"/>
                <a:cs typeface="Arial"/>
              </a:rPr>
              <a:t> </a:t>
            </a:r>
            <a:r>
              <a:rPr lang="en-US" sz="1800" b="1" dirty="0" err="1">
                <a:latin typeface="Arial"/>
                <a:cs typeface="Arial"/>
              </a:rPr>
              <a:t>i</a:t>
            </a:r>
            <a:r>
              <a:rPr lang="en-US" sz="1800" dirty="0">
                <a:latin typeface="Arial"/>
                <a:cs typeface="Arial"/>
              </a:rPr>
              <a:t>, </a:t>
            </a:r>
            <a:r>
              <a:rPr lang="en-US" sz="1800" dirty="0" err="1">
                <a:latin typeface="Arial"/>
                <a:cs typeface="Arial"/>
              </a:rPr>
              <a:t>которая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автоматически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скачает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все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указанные</a:t>
            </a:r>
            <a:r>
              <a:rPr lang="en-US" sz="1800" dirty="0">
                <a:latin typeface="Arial"/>
                <a:cs typeface="Arial"/>
              </a:rPr>
              <a:t> в </a:t>
            </a:r>
            <a:r>
              <a:rPr lang="en-US" sz="1800" dirty="0" err="1">
                <a:latin typeface="Arial"/>
                <a:cs typeface="Arial"/>
              </a:rPr>
              <a:t>package.json</a:t>
            </a:r>
            <a:r>
              <a:rPr lang="en-US" sz="1800" dirty="0">
                <a:latin typeface="Arial"/>
                <a:cs typeface="Arial"/>
              </a:rPr>
              <a:t> </a:t>
            </a:r>
            <a:r>
              <a:rPr lang="en-US" sz="1800" dirty="0" err="1">
                <a:latin typeface="Arial"/>
                <a:cs typeface="Arial"/>
              </a:rPr>
              <a:t>зависимости</a:t>
            </a:r>
            <a:r>
              <a:rPr lang="en-US" sz="1800" dirty="0">
                <a:latin typeface="Arial"/>
                <a:cs typeface="Arial"/>
              </a:rPr>
              <a:t> </a:t>
            </a:r>
            <a:endParaRPr lang="en-US" sz="1800" dirty="0">
              <a:cs typeface="Arial"/>
            </a:endParaRPr>
          </a:p>
        </p:txBody>
      </p:sp>
      <p:pic>
        <p:nvPicPr>
          <p:cNvPr id="3" name="Рисунок 5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7BB36586-932F-4045-9D43-66F160967E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1573" y="4226511"/>
            <a:ext cx="5423337" cy="1960975"/>
          </a:xfrm>
          <a:prstGeom prst="rect">
            <a:avLst/>
          </a:prstGeom>
        </p:spPr>
      </p:pic>
      <p:pic>
        <p:nvPicPr>
          <p:cNvPr id="6" name="Рисунок 6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1D615C48-34DC-4675-A0B9-341448A805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9583" y="4535598"/>
            <a:ext cx="2528285" cy="1342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8589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>
            <a:extLst>
              <a:ext uri="{FF2B5EF4-FFF2-40B4-BE49-F238E27FC236}">
                <a16:creationId xmlns:a16="http://schemas.microsoft.com/office/drawing/2014/main" id="{348AA85A-A2FB-48C8-A4D1-6F04C648A5B7}"/>
              </a:ext>
            </a:extLst>
          </p:cNvPr>
          <p:cNvSpPr>
            <a:spLocks/>
          </p:cNvSpPr>
          <p:nvPr/>
        </p:nvSpPr>
        <p:spPr bwMode="auto">
          <a:xfrm>
            <a:off x="1788781" y="889237"/>
            <a:ext cx="879458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ru-RU" b="1" dirty="0">
                <a:latin typeface="Arial"/>
                <a:cs typeface="Arial"/>
              </a:rPr>
              <a:t>Node.js. Начало</a:t>
            </a:r>
            <a:endParaRPr lang="ru-RU" b="1" dirty="0">
              <a:cs typeface="Arial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53F99F6-6210-4998-8E3F-38514E4974E8}"/>
              </a:ext>
            </a:extLst>
          </p:cNvPr>
          <p:cNvSpPr txBox="1">
            <a:spLocks noGrp="1"/>
          </p:cNvSpPr>
          <p:nvPr/>
        </p:nvSpPr>
        <p:spPr bwMode="auto">
          <a:xfrm>
            <a:off x="8534400" y="6178903"/>
            <a:ext cx="2133600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r>
              <a:rPr lang="ru-RU" altLang="ru-RU" sz="1600" dirty="0">
                <a:latin typeface="Arial"/>
                <a:cs typeface="Arial"/>
              </a:rPr>
              <a:t>24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C7CB612-01A9-4B68-AAE7-3CBD124C25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87982" y="1507468"/>
            <a:ext cx="9130975" cy="1454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en-US" sz="1800" dirty="0" err="1">
                <a:latin typeface="Arial"/>
                <a:cs typeface="Arial"/>
              </a:rPr>
              <a:t>Для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начала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работы</a:t>
            </a:r>
            <a:r>
              <a:rPr lang="en-US" sz="1800" dirty="0">
                <a:latin typeface="Arial"/>
                <a:cs typeface="Arial"/>
              </a:rPr>
              <a:t> с Node.js </a:t>
            </a:r>
            <a:r>
              <a:rPr lang="en-US" sz="1800" dirty="0" err="1">
                <a:latin typeface="Arial"/>
                <a:cs typeface="Arial"/>
              </a:rPr>
              <a:t>добавим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строку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b="1" dirty="0">
                <a:latin typeface="Arial"/>
                <a:cs typeface="Arial"/>
              </a:rPr>
              <a:t>"type": "module"</a:t>
            </a:r>
            <a:r>
              <a:rPr lang="en-US" sz="1800" dirty="0">
                <a:latin typeface="Arial"/>
                <a:cs typeface="Arial"/>
              </a:rPr>
              <a:t>, </a:t>
            </a:r>
            <a:r>
              <a:rPr lang="en-US" sz="1800" dirty="0" err="1">
                <a:latin typeface="Arial"/>
                <a:cs typeface="Arial"/>
              </a:rPr>
              <a:t>чтобы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можно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было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импортировать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библотеки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через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ключевое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слово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b="1" dirty="0">
                <a:latin typeface="Arial"/>
                <a:cs typeface="Arial"/>
              </a:rPr>
              <a:t>import</a:t>
            </a:r>
            <a:r>
              <a:rPr lang="en-US" sz="1800" dirty="0">
                <a:latin typeface="Arial"/>
                <a:cs typeface="Arial"/>
              </a:rPr>
              <a:t>. </a:t>
            </a:r>
            <a:r>
              <a:rPr lang="en-US" sz="1800" dirty="0" err="1">
                <a:latin typeface="Arial"/>
                <a:cs typeface="Arial"/>
              </a:rPr>
              <a:t>Также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существует</a:t>
            </a:r>
            <a:r>
              <a:rPr lang="en-US" sz="1800" dirty="0">
                <a:latin typeface="Arial"/>
                <a:cs typeface="Arial"/>
              </a:rPr>
              <a:t> </a:t>
            </a:r>
            <a:r>
              <a:rPr lang="en-US" sz="1800" b="1" dirty="0">
                <a:latin typeface="Arial"/>
                <a:cs typeface="Arial"/>
              </a:rPr>
              <a:t>"type": "</a:t>
            </a:r>
            <a:r>
              <a:rPr lang="en-US" sz="1800" b="1" dirty="0" err="1">
                <a:latin typeface="Arial"/>
                <a:cs typeface="Arial"/>
              </a:rPr>
              <a:t>commonjs</a:t>
            </a:r>
            <a:r>
              <a:rPr lang="en-US" sz="1800" b="1" dirty="0">
                <a:latin typeface="Arial"/>
                <a:cs typeface="Arial"/>
              </a:rPr>
              <a:t>"</a:t>
            </a:r>
            <a:r>
              <a:rPr lang="en-US" sz="1800" dirty="0">
                <a:latin typeface="Arial"/>
                <a:cs typeface="Arial"/>
              </a:rPr>
              <a:t>, </a:t>
            </a:r>
            <a:r>
              <a:rPr lang="en-US" sz="1800" dirty="0" err="1">
                <a:latin typeface="Arial"/>
                <a:cs typeface="Arial"/>
              </a:rPr>
              <a:t>позволяющий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использовать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функцию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b="1" dirty="0">
                <a:latin typeface="Arial"/>
                <a:cs typeface="Arial"/>
              </a:rPr>
              <a:t>require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вместо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b="1" dirty="0">
                <a:latin typeface="Arial"/>
                <a:cs typeface="Arial"/>
              </a:rPr>
              <a:t>import.</a:t>
            </a:r>
            <a:endParaRPr lang="en-US" sz="1800" b="1" dirty="0">
              <a:cs typeface="Arial"/>
            </a:endParaRPr>
          </a:p>
          <a:p>
            <a:pPr>
              <a:buNone/>
            </a:pPr>
            <a:r>
              <a:rPr lang="en-US" sz="1800" dirty="0" err="1">
                <a:latin typeface="Arial"/>
                <a:cs typeface="Arial"/>
              </a:rPr>
              <a:t>Добавим</a:t>
            </a:r>
            <a:r>
              <a:rPr lang="en-US" sz="1800" dirty="0">
                <a:latin typeface="Arial"/>
                <a:cs typeface="Arial"/>
              </a:rPr>
              <a:t> </a:t>
            </a:r>
            <a:r>
              <a:rPr lang="en-US" sz="1800" b="1" dirty="0">
                <a:latin typeface="Arial"/>
                <a:cs typeface="Arial"/>
              </a:rPr>
              <a:t>"type": "module" </a:t>
            </a:r>
            <a:r>
              <a:rPr lang="en-US" sz="1800" dirty="0" err="1">
                <a:latin typeface="Arial"/>
                <a:cs typeface="Arial"/>
              </a:rPr>
              <a:t>после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строки</a:t>
            </a:r>
            <a:r>
              <a:rPr lang="en-US" sz="1800" b="1" dirty="0">
                <a:latin typeface="Arial"/>
                <a:cs typeface="Arial"/>
              </a:rPr>
              <a:t> "version": "1.0.0"</a:t>
            </a:r>
            <a:endParaRPr lang="en-US" sz="1800" b="1" dirty="0">
              <a:cs typeface="Arial"/>
            </a:endParaRPr>
          </a:p>
        </p:txBody>
      </p:sp>
      <p:pic>
        <p:nvPicPr>
          <p:cNvPr id="2" name="Рисунок 6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43C62C8F-33B3-41C8-83B4-C826F9F0F6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8331" y="3287356"/>
            <a:ext cx="5432096" cy="2437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0232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>
            <a:extLst>
              <a:ext uri="{FF2B5EF4-FFF2-40B4-BE49-F238E27FC236}">
                <a16:creationId xmlns:a16="http://schemas.microsoft.com/office/drawing/2014/main" id="{348AA85A-A2FB-48C8-A4D1-6F04C648A5B7}"/>
              </a:ext>
            </a:extLst>
          </p:cNvPr>
          <p:cNvSpPr>
            <a:spLocks/>
          </p:cNvSpPr>
          <p:nvPr/>
        </p:nvSpPr>
        <p:spPr bwMode="auto">
          <a:xfrm>
            <a:off x="1788781" y="889237"/>
            <a:ext cx="879458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ru-RU" b="1" dirty="0">
                <a:latin typeface="Arial"/>
                <a:cs typeface="Arial"/>
              </a:rPr>
              <a:t>Node.js. Начало</a:t>
            </a:r>
            <a:endParaRPr lang="ru-RU" b="1" dirty="0">
              <a:cs typeface="Arial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53F99F6-6210-4998-8E3F-38514E4974E8}"/>
              </a:ext>
            </a:extLst>
          </p:cNvPr>
          <p:cNvSpPr txBox="1">
            <a:spLocks noGrp="1"/>
          </p:cNvSpPr>
          <p:nvPr/>
        </p:nvSpPr>
        <p:spPr bwMode="auto">
          <a:xfrm>
            <a:off x="8534400" y="6178903"/>
            <a:ext cx="2133600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r>
              <a:rPr lang="ru-RU" altLang="ru-RU" sz="1600" dirty="0">
                <a:latin typeface="Arial"/>
                <a:cs typeface="Arial"/>
              </a:rPr>
              <a:t>25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C7CB612-01A9-4B68-AAE7-3CBD124C25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87982" y="1507468"/>
            <a:ext cx="9130975" cy="4734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en-US" sz="1800" dirty="0" err="1">
                <a:latin typeface="Arial"/>
                <a:cs typeface="Arial"/>
              </a:rPr>
              <a:t>Рассмотрим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пару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примеров</a:t>
            </a:r>
            <a:r>
              <a:rPr lang="en-US" sz="1800" dirty="0">
                <a:latin typeface="Arial"/>
                <a:cs typeface="Arial"/>
              </a:rPr>
              <a:t> </a:t>
            </a:r>
            <a:r>
              <a:rPr lang="en-US" sz="1800" dirty="0" err="1">
                <a:latin typeface="Arial"/>
                <a:cs typeface="Arial"/>
              </a:rPr>
              <a:t>на</a:t>
            </a:r>
            <a:r>
              <a:rPr lang="en-US" sz="1800" dirty="0">
                <a:latin typeface="Arial"/>
                <a:cs typeface="Arial"/>
              </a:rPr>
              <a:t> </a:t>
            </a:r>
            <a:r>
              <a:rPr lang="en-US" sz="1800" dirty="0" err="1">
                <a:latin typeface="Arial"/>
                <a:cs typeface="Arial"/>
              </a:rPr>
              <a:t>библиотеке</a:t>
            </a:r>
            <a:r>
              <a:rPr lang="en-US" sz="1800" dirty="0">
                <a:latin typeface="Arial"/>
                <a:cs typeface="Arial"/>
              </a:rPr>
              <a:t> chalk</a:t>
            </a:r>
            <a:endParaRPr lang="en-US" sz="1800" dirty="0">
              <a:cs typeface="Arial"/>
            </a:endParaRPr>
          </a:p>
        </p:txBody>
      </p:sp>
      <p:pic>
        <p:nvPicPr>
          <p:cNvPr id="6" name="Рисунок 6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2C9F12AA-5295-4A5B-8984-BE1C295A7B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5298" y="2080807"/>
            <a:ext cx="6176579" cy="3134316"/>
          </a:xfrm>
          <a:prstGeom prst="rect">
            <a:avLst/>
          </a:prstGeom>
        </p:spPr>
      </p:pic>
      <p:pic>
        <p:nvPicPr>
          <p:cNvPr id="7" name="Рисунок 7">
            <a:extLst>
              <a:ext uri="{FF2B5EF4-FFF2-40B4-BE49-F238E27FC236}">
                <a16:creationId xmlns:a16="http://schemas.microsoft.com/office/drawing/2014/main" id="{914B2780-788E-43AF-88FC-19C8F9EDC8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5642" y="5506293"/>
            <a:ext cx="7831958" cy="680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6327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>
            <a:extLst>
              <a:ext uri="{FF2B5EF4-FFF2-40B4-BE49-F238E27FC236}">
                <a16:creationId xmlns:a16="http://schemas.microsoft.com/office/drawing/2014/main" id="{348AA85A-A2FB-48C8-A4D1-6F04C648A5B7}"/>
              </a:ext>
            </a:extLst>
          </p:cNvPr>
          <p:cNvSpPr>
            <a:spLocks/>
          </p:cNvSpPr>
          <p:nvPr/>
        </p:nvSpPr>
        <p:spPr bwMode="auto">
          <a:xfrm>
            <a:off x="1788781" y="889237"/>
            <a:ext cx="879458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ru-RU" b="1" dirty="0">
                <a:latin typeface="Arial"/>
                <a:cs typeface="Arial"/>
              </a:rPr>
              <a:t>Node.js. Начало</a:t>
            </a:r>
            <a:endParaRPr lang="ru-RU" b="1" dirty="0">
              <a:cs typeface="Arial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53F99F6-6210-4998-8E3F-38514E4974E8}"/>
              </a:ext>
            </a:extLst>
          </p:cNvPr>
          <p:cNvSpPr txBox="1">
            <a:spLocks noGrp="1"/>
          </p:cNvSpPr>
          <p:nvPr/>
        </p:nvSpPr>
        <p:spPr bwMode="auto">
          <a:xfrm>
            <a:off x="8534400" y="6178903"/>
            <a:ext cx="2133600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r>
              <a:rPr lang="ru-RU" altLang="ru-RU" sz="1600" dirty="0">
                <a:latin typeface="Arial"/>
                <a:cs typeface="Arial"/>
              </a:rPr>
              <a:t>26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C7CB612-01A9-4B68-AAE7-3CBD124C25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87982" y="1507468"/>
            <a:ext cx="9130975" cy="4734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en-US" sz="1800" dirty="0" err="1">
                <a:latin typeface="Arial"/>
                <a:cs typeface="Arial"/>
              </a:rPr>
              <a:t>Можно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добавлять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несколько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стилей</a:t>
            </a:r>
            <a:r>
              <a:rPr lang="en-US" sz="1800" dirty="0">
                <a:latin typeface="Arial"/>
                <a:cs typeface="Arial"/>
              </a:rPr>
              <a:t>, </a:t>
            </a:r>
            <a:r>
              <a:rPr lang="en-US" sz="1800" dirty="0" err="1">
                <a:latin typeface="Arial"/>
                <a:cs typeface="Arial"/>
              </a:rPr>
              <a:t>перечисляя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их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через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точку</a:t>
            </a:r>
            <a:endParaRPr lang="en-US" sz="1800" dirty="0" err="1">
              <a:cs typeface="Arial"/>
            </a:endParaRPr>
          </a:p>
        </p:txBody>
      </p:sp>
      <p:pic>
        <p:nvPicPr>
          <p:cNvPr id="2" name="Рисунок 2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33799CA2-5E86-4CB4-809D-E76486D3F6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0538" y="2181772"/>
            <a:ext cx="5510923" cy="2652109"/>
          </a:xfrm>
          <a:prstGeom prst="rect">
            <a:avLst/>
          </a:prstGeom>
        </p:spPr>
      </p:pic>
      <p:pic>
        <p:nvPicPr>
          <p:cNvPr id="3" name="Рисунок 7">
            <a:extLst>
              <a:ext uri="{FF2B5EF4-FFF2-40B4-BE49-F238E27FC236}">
                <a16:creationId xmlns:a16="http://schemas.microsoft.com/office/drawing/2014/main" id="{2B2F5F68-A8DE-4E72-BD88-ECB21D8960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4193" y="5198575"/>
            <a:ext cx="8243613" cy="717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1253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>
            <a:extLst>
              <a:ext uri="{FF2B5EF4-FFF2-40B4-BE49-F238E27FC236}">
                <a16:creationId xmlns:a16="http://schemas.microsoft.com/office/drawing/2014/main" id="{348AA85A-A2FB-48C8-A4D1-6F04C648A5B7}"/>
              </a:ext>
            </a:extLst>
          </p:cNvPr>
          <p:cNvSpPr>
            <a:spLocks/>
          </p:cNvSpPr>
          <p:nvPr/>
        </p:nvSpPr>
        <p:spPr bwMode="auto">
          <a:xfrm>
            <a:off x="1788781" y="889237"/>
            <a:ext cx="879458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ru-RU" b="1" dirty="0">
                <a:latin typeface="Arial"/>
                <a:cs typeface="Arial"/>
              </a:rPr>
              <a:t>Node.js. Начало</a:t>
            </a:r>
            <a:endParaRPr lang="ru-RU" b="1" dirty="0">
              <a:cs typeface="Arial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53F99F6-6210-4998-8E3F-38514E4974E8}"/>
              </a:ext>
            </a:extLst>
          </p:cNvPr>
          <p:cNvSpPr txBox="1">
            <a:spLocks noGrp="1"/>
          </p:cNvSpPr>
          <p:nvPr/>
        </p:nvSpPr>
        <p:spPr bwMode="auto">
          <a:xfrm>
            <a:off x="8534400" y="6178903"/>
            <a:ext cx="2133600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r>
              <a:rPr lang="ru-RU" altLang="ru-RU" sz="1600" dirty="0">
                <a:latin typeface="Arial"/>
                <a:cs typeface="Arial"/>
              </a:rPr>
              <a:t>27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C7CB612-01A9-4B68-AAE7-3CBD124C25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87982" y="1507468"/>
            <a:ext cx="9130975" cy="4559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en-US" sz="1800" dirty="0" err="1">
                <a:latin typeface="Arial"/>
                <a:cs typeface="Arial"/>
              </a:rPr>
              <a:t>Создадим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сторонний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файл</a:t>
            </a:r>
            <a:r>
              <a:rPr lang="en-US" sz="1800" dirty="0">
                <a:latin typeface="Arial"/>
                <a:cs typeface="Arial"/>
              </a:rPr>
              <a:t> data.js и </a:t>
            </a:r>
            <a:r>
              <a:rPr lang="en-US" sz="1800" dirty="0" err="1">
                <a:latin typeface="Arial"/>
                <a:cs typeface="Arial"/>
              </a:rPr>
              <a:t>подключим</a:t>
            </a:r>
            <a:r>
              <a:rPr lang="en-US" sz="1800" dirty="0">
                <a:latin typeface="Arial"/>
                <a:cs typeface="Arial"/>
              </a:rPr>
              <a:t> к </a:t>
            </a:r>
            <a:r>
              <a:rPr lang="en-US" sz="1800" dirty="0" err="1">
                <a:latin typeface="Arial"/>
                <a:cs typeface="Arial"/>
              </a:rPr>
              <a:t>главному</a:t>
            </a:r>
            <a:r>
              <a:rPr lang="en-US" sz="1800" dirty="0">
                <a:latin typeface="Arial"/>
                <a:cs typeface="Arial"/>
              </a:rPr>
              <a:t> index.js.</a:t>
            </a:r>
            <a:endParaRPr lang="en-US" sz="1800" dirty="0">
              <a:cs typeface="Arial"/>
            </a:endParaRPr>
          </a:p>
        </p:txBody>
      </p:sp>
      <p:pic>
        <p:nvPicPr>
          <p:cNvPr id="6" name="Рисунок 6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30B481C7-E3C8-442F-B5F0-42775973A9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538" y="2628474"/>
            <a:ext cx="5169337" cy="2520707"/>
          </a:xfrm>
          <a:prstGeom prst="rect">
            <a:avLst/>
          </a:prstGeom>
        </p:spPr>
      </p:pic>
      <p:sp>
        <p:nvSpPr>
          <p:cNvPr id="8" name="Rectangle 3">
            <a:extLst>
              <a:ext uri="{FF2B5EF4-FFF2-40B4-BE49-F238E27FC236}">
                <a16:creationId xmlns:a16="http://schemas.microsoft.com/office/drawing/2014/main" id="{BBCE7703-3098-4C93-AC7F-FF44EC67FF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54118" y="2173123"/>
            <a:ext cx="1055527" cy="3770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en-US" sz="1800" dirty="0">
                <a:latin typeface="Arial"/>
                <a:cs typeface="Arial"/>
              </a:rPr>
              <a:t>index.js.</a:t>
            </a:r>
            <a:endParaRPr lang="en-US" sz="1800" dirty="0">
              <a:cs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86409B-5A9B-4CAB-8024-7C5302AA1FBA}"/>
              </a:ext>
            </a:extLst>
          </p:cNvPr>
          <p:cNvSpPr txBox="1"/>
          <p:nvPr/>
        </p:nvSpPr>
        <p:spPr>
          <a:xfrm>
            <a:off x="826814" y="2175642"/>
            <a:ext cx="105278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Arial"/>
              </a:rPr>
              <a:t>data.js</a:t>
            </a:r>
            <a:endParaRPr lang="ru-RU"/>
          </a:p>
        </p:txBody>
      </p:sp>
      <p:pic>
        <p:nvPicPr>
          <p:cNvPr id="9" name="Рисунок 9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8AFB82FC-D9C8-4CAF-8299-1C636F4816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6399" y="2628771"/>
            <a:ext cx="4468647" cy="2520112"/>
          </a:xfrm>
          <a:prstGeom prst="rect">
            <a:avLst/>
          </a:prstGeom>
        </p:spPr>
      </p:pic>
      <p:pic>
        <p:nvPicPr>
          <p:cNvPr id="10" name="Рисунок 10">
            <a:extLst>
              <a:ext uri="{FF2B5EF4-FFF2-40B4-BE49-F238E27FC236}">
                <a16:creationId xmlns:a16="http://schemas.microsoft.com/office/drawing/2014/main" id="{45F7A245-29F5-4903-BEC2-D903E8C6C8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88745" y="5718925"/>
            <a:ext cx="6614510" cy="570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9728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>
            <a:extLst>
              <a:ext uri="{FF2B5EF4-FFF2-40B4-BE49-F238E27FC236}">
                <a16:creationId xmlns:a16="http://schemas.microsoft.com/office/drawing/2014/main" id="{348AA85A-A2FB-48C8-A4D1-6F04C648A5B7}"/>
              </a:ext>
            </a:extLst>
          </p:cNvPr>
          <p:cNvSpPr>
            <a:spLocks/>
          </p:cNvSpPr>
          <p:nvPr/>
        </p:nvSpPr>
        <p:spPr bwMode="auto">
          <a:xfrm>
            <a:off x="1788781" y="889237"/>
            <a:ext cx="879458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ru-RU" b="1" dirty="0">
                <a:latin typeface="Arial"/>
                <a:cs typeface="Arial"/>
              </a:rPr>
              <a:t>Node.js. Начало</a:t>
            </a:r>
            <a:endParaRPr lang="ru-RU" b="1" dirty="0">
              <a:cs typeface="Arial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53F99F6-6210-4998-8E3F-38514E4974E8}"/>
              </a:ext>
            </a:extLst>
          </p:cNvPr>
          <p:cNvSpPr txBox="1">
            <a:spLocks noGrp="1"/>
          </p:cNvSpPr>
          <p:nvPr/>
        </p:nvSpPr>
        <p:spPr bwMode="auto">
          <a:xfrm>
            <a:off x="8534400" y="6178903"/>
            <a:ext cx="2133600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r>
              <a:rPr lang="ru-RU" altLang="ru-RU" sz="1600" dirty="0">
                <a:latin typeface="Arial"/>
                <a:cs typeface="Arial"/>
              </a:rPr>
              <a:t>28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C7CB612-01A9-4B68-AAE7-3CBD124C25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87982" y="1507468"/>
            <a:ext cx="9130975" cy="66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en-US" sz="1800" dirty="0" err="1">
                <a:latin typeface="Arial"/>
                <a:cs typeface="Arial"/>
              </a:rPr>
              <a:t>Также</a:t>
            </a:r>
            <a:r>
              <a:rPr lang="en-US" sz="1800" dirty="0">
                <a:latin typeface="Arial"/>
                <a:cs typeface="Arial"/>
              </a:rPr>
              <a:t> в Node.js </a:t>
            </a:r>
            <a:r>
              <a:rPr lang="en-US" sz="1800" dirty="0" err="1">
                <a:latin typeface="Arial"/>
                <a:cs typeface="Arial"/>
              </a:rPr>
              <a:t>можно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работать</a:t>
            </a:r>
            <a:r>
              <a:rPr lang="en-US" sz="1800" dirty="0">
                <a:latin typeface="Arial"/>
                <a:cs typeface="Arial"/>
              </a:rPr>
              <a:t> с </a:t>
            </a:r>
            <a:r>
              <a:rPr lang="en-US" sz="1800" dirty="0" err="1">
                <a:latin typeface="Arial"/>
                <a:cs typeface="Arial"/>
              </a:rPr>
              <a:t>такими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системными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переменными</a:t>
            </a:r>
            <a:r>
              <a:rPr lang="en-US" sz="1800" dirty="0">
                <a:latin typeface="Arial"/>
                <a:cs typeface="Arial"/>
              </a:rPr>
              <a:t>, </a:t>
            </a:r>
            <a:r>
              <a:rPr lang="en-US" sz="1800" dirty="0" err="1">
                <a:latin typeface="Arial"/>
                <a:cs typeface="Arial"/>
              </a:rPr>
              <a:t>как</a:t>
            </a:r>
            <a:r>
              <a:rPr lang="en-US" sz="1800" dirty="0">
                <a:latin typeface="Arial"/>
                <a:cs typeface="Arial"/>
              </a:rPr>
              <a:t> __filename, __</a:t>
            </a:r>
            <a:r>
              <a:rPr lang="en-US" sz="1800" dirty="0" err="1">
                <a:latin typeface="Arial"/>
                <a:cs typeface="Arial"/>
              </a:rPr>
              <a:t>dirname</a:t>
            </a:r>
            <a:endParaRPr lang="en-US" sz="1800" dirty="0" err="1">
              <a:cs typeface="Arial"/>
            </a:endParaRPr>
          </a:p>
        </p:txBody>
      </p:sp>
      <p:pic>
        <p:nvPicPr>
          <p:cNvPr id="2" name="Рисунок 2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10C75D4A-ED85-45FA-B449-06D93FD7BF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5711" y="2298363"/>
            <a:ext cx="5151820" cy="3163412"/>
          </a:xfrm>
          <a:prstGeom prst="rect">
            <a:avLst/>
          </a:prstGeom>
        </p:spPr>
      </p:pic>
      <p:pic>
        <p:nvPicPr>
          <p:cNvPr id="3" name="Рисунок 10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FFC7C376-2BBF-4C94-B30B-BF8C16834C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6883" y="5775416"/>
            <a:ext cx="5493406" cy="746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9130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>
            <a:extLst>
              <a:ext uri="{FF2B5EF4-FFF2-40B4-BE49-F238E27FC236}">
                <a16:creationId xmlns:a16="http://schemas.microsoft.com/office/drawing/2014/main" id="{348AA85A-A2FB-48C8-A4D1-6F04C648A5B7}"/>
              </a:ext>
            </a:extLst>
          </p:cNvPr>
          <p:cNvSpPr>
            <a:spLocks/>
          </p:cNvSpPr>
          <p:nvPr/>
        </p:nvSpPr>
        <p:spPr bwMode="auto">
          <a:xfrm>
            <a:off x="1788781" y="889237"/>
            <a:ext cx="879458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ru-RU" b="1" dirty="0">
                <a:latin typeface="Arial"/>
                <a:cs typeface="Arial"/>
              </a:rPr>
              <a:t>Node.js. Начало</a:t>
            </a:r>
            <a:endParaRPr lang="ru-RU" b="1" dirty="0">
              <a:cs typeface="Arial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53F99F6-6210-4998-8E3F-38514E4974E8}"/>
              </a:ext>
            </a:extLst>
          </p:cNvPr>
          <p:cNvSpPr txBox="1">
            <a:spLocks noGrp="1"/>
          </p:cNvSpPr>
          <p:nvPr/>
        </p:nvSpPr>
        <p:spPr bwMode="auto">
          <a:xfrm>
            <a:off x="8534400" y="6178903"/>
            <a:ext cx="2133600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r>
              <a:rPr lang="ru-RU" altLang="ru-RU" sz="1600" dirty="0">
                <a:latin typeface="Arial"/>
                <a:cs typeface="Arial"/>
              </a:rPr>
              <a:t>29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C7CB612-01A9-4B68-AAE7-3CBD124C25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87982" y="1507468"/>
            <a:ext cx="9130975" cy="9814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en-US" sz="1800" dirty="0" err="1">
                <a:latin typeface="Arial"/>
                <a:cs typeface="Arial"/>
              </a:rPr>
              <a:t>Рассмотрим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базовые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модули</a:t>
            </a:r>
            <a:r>
              <a:rPr lang="en-US" sz="1800" dirty="0">
                <a:latin typeface="Arial"/>
                <a:cs typeface="Arial"/>
              </a:rPr>
              <a:t> в Node.js. </a:t>
            </a:r>
            <a:r>
              <a:rPr lang="en-US" sz="1800" dirty="0" err="1">
                <a:latin typeface="Arial"/>
                <a:cs typeface="Arial"/>
              </a:rPr>
              <a:t>Создадим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папку</a:t>
            </a:r>
            <a:r>
              <a:rPr lang="en-US" sz="1800" dirty="0">
                <a:latin typeface="Arial"/>
                <a:cs typeface="Arial"/>
              </a:rPr>
              <a:t> demo, </a:t>
            </a:r>
            <a:r>
              <a:rPr lang="en-US" sz="1800" dirty="0" err="1">
                <a:latin typeface="Arial"/>
                <a:cs typeface="Arial"/>
              </a:rPr>
              <a:t>внутри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которой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будет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располагаться</a:t>
            </a:r>
            <a:r>
              <a:rPr lang="en-US" sz="1800" dirty="0">
                <a:latin typeface="Arial"/>
                <a:cs typeface="Arial"/>
              </a:rPr>
              <a:t> </a:t>
            </a:r>
            <a:r>
              <a:rPr lang="en-US" sz="1800" dirty="0" err="1">
                <a:latin typeface="Arial"/>
                <a:cs typeface="Arial"/>
              </a:rPr>
              <a:t>файл</a:t>
            </a:r>
            <a:r>
              <a:rPr lang="en-US" sz="1800" dirty="0">
                <a:latin typeface="Arial"/>
                <a:cs typeface="Arial"/>
              </a:rPr>
              <a:t> path.js. </a:t>
            </a:r>
            <a:r>
              <a:rPr lang="en-US" sz="1800" dirty="0" err="1">
                <a:latin typeface="Arial"/>
                <a:cs typeface="Arial"/>
              </a:rPr>
              <a:t>Напишем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следующий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код</a:t>
            </a:r>
            <a:r>
              <a:rPr lang="en-US" sz="1800" dirty="0">
                <a:latin typeface="Arial"/>
                <a:cs typeface="Arial"/>
              </a:rPr>
              <a:t>. </a:t>
            </a:r>
            <a:r>
              <a:rPr lang="en-US" sz="1800" dirty="0" err="1">
                <a:latin typeface="Arial"/>
                <a:cs typeface="Arial"/>
              </a:rPr>
              <a:t>Чтобы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запустить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новый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файл</a:t>
            </a:r>
            <a:r>
              <a:rPr lang="en-US" sz="1800" dirty="0">
                <a:latin typeface="Arial"/>
                <a:cs typeface="Arial"/>
              </a:rPr>
              <a:t>, </a:t>
            </a:r>
            <a:r>
              <a:rPr lang="en-US" sz="1800" dirty="0" err="1">
                <a:latin typeface="Arial"/>
                <a:cs typeface="Arial"/>
              </a:rPr>
              <a:t>нужно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написать</a:t>
            </a:r>
            <a:r>
              <a:rPr lang="en-US" sz="1800" dirty="0">
                <a:latin typeface="Arial"/>
                <a:cs typeface="Arial"/>
              </a:rPr>
              <a:t> </a:t>
            </a:r>
            <a:r>
              <a:rPr lang="en-US" sz="1800" dirty="0" err="1">
                <a:latin typeface="Arial"/>
                <a:cs typeface="Arial"/>
              </a:rPr>
              <a:t>команду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b="1" dirty="0">
                <a:latin typeface="Arial"/>
                <a:cs typeface="Arial"/>
              </a:rPr>
              <a:t>node demo/path.js</a:t>
            </a:r>
            <a:endParaRPr lang="en-US" sz="1800" b="1" dirty="0">
              <a:cs typeface="Arial"/>
            </a:endParaRPr>
          </a:p>
        </p:txBody>
      </p:sp>
      <p:pic>
        <p:nvPicPr>
          <p:cNvPr id="8" name="Рисунок 8">
            <a:extLst>
              <a:ext uri="{FF2B5EF4-FFF2-40B4-BE49-F238E27FC236}">
                <a16:creationId xmlns:a16="http://schemas.microsoft.com/office/drawing/2014/main" id="{DF480B67-D45A-48BE-9DB6-AF97615450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1779" y="5971493"/>
            <a:ext cx="6045200" cy="485496"/>
          </a:xfrm>
          <a:prstGeom prst="rect">
            <a:avLst/>
          </a:prstGeom>
        </p:spPr>
      </p:pic>
      <p:pic>
        <p:nvPicPr>
          <p:cNvPr id="9" name="Рисунок 9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C1040CFD-2669-4A27-A784-D283F83F86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5365" y="2696974"/>
            <a:ext cx="6369268" cy="2988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9836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>
            <a:extLst>
              <a:ext uri="{FF2B5EF4-FFF2-40B4-BE49-F238E27FC236}">
                <a16:creationId xmlns:a16="http://schemas.microsoft.com/office/drawing/2014/main" id="{348AA85A-A2FB-48C8-A4D1-6F04C648A5B7}"/>
              </a:ext>
            </a:extLst>
          </p:cNvPr>
          <p:cNvSpPr>
            <a:spLocks/>
          </p:cNvSpPr>
          <p:nvPr/>
        </p:nvSpPr>
        <p:spPr bwMode="auto">
          <a:xfrm>
            <a:off x="1788781" y="889237"/>
            <a:ext cx="879458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ru-RU" b="1" dirty="0">
                <a:latin typeface="Arial"/>
                <a:cs typeface="Arial"/>
              </a:rPr>
              <a:t>Node.js. Знакомство</a:t>
            </a:r>
            <a:endParaRPr lang="ru-RU" b="1" dirty="0">
              <a:cs typeface="Arial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53F99F6-6210-4998-8E3F-38514E4974E8}"/>
              </a:ext>
            </a:extLst>
          </p:cNvPr>
          <p:cNvSpPr txBox="1">
            <a:spLocks noGrp="1"/>
          </p:cNvSpPr>
          <p:nvPr/>
        </p:nvSpPr>
        <p:spPr bwMode="auto">
          <a:xfrm>
            <a:off x="8534400" y="6178903"/>
            <a:ext cx="2133600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r>
              <a:rPr lang="ru-RU" altLang="ru-RU" sz="1600">
                <a:latin typeface="Arial"/>
                <a:cs typeface="Arial"/>
              </a:rPr>
              <a:t>3</a:t>
            </a:r>
            <a:endParaRPr lang="ru-RU" altLang="ru-RU" sz="1600" dirty="0">
              <a:latin typeface="Arial"/>
              <a:cs typeface="Arial"/>
            </a:endParaRPr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D215503F-5F7F-48BF-9CE5-9CFD652DFB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87982" y="1507468"/>
            <a:ext cx="9130975" cy="3407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en-US" sz="1800" b="1" dirty="0">
                <a:latin typeface="Arial"/>
                <a:cs typeface="Arial"/>
              </a:rPr>
              <a:t>Node </a:t>
            </a:r>
            <a:r>
              <a:rPr lang="en-US" sz="1800" dirty="0" err="1">
                <a:latin typeface="Arial"/>
                <a:cs typeface="Arial"/>
              </a:rPr>
              <a:t>или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b="1" dirty="0">
                <a:latin typeface="Arial"/>
                <a:cs typeface="Arial"/>
              </a:rPr>
              <a:t>Node.js</a:t>
            </a:r>
            <a:r>
              <a:rPr lang="en-US" sz="1800" dirty="0">
                <a:latin typeface="Arial"/>
                <a:cs typeface="Arial"/>
              </a:rPr>
              <a:t> — </a:t>
            </a:r>
            <a:r>
              <a:rPr lang="en-US" sz="1800" dirty="0" err="1">
                <a:latin typeface="Arial"/>
                <a:cs typeface="Arial"/>
              </a:rPr>
              <a:t>программная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платформа</a:t>
            </a:r>
            <a:r>
              <a:rPr lang="en-US" sz="1800" dirty="0">
                <a:latin typeface="Arial"/>
                <a:cs typeface="Arial"/>
              </a:rPr>
              <a:t>, </a:t>
            </a:r>
            <a:r>
              <a:rPr lang="en-US" sz="1800" dirty="0" err="1">
                <a:latin typeface="Arial"/>
                <a:cs typeface="Arial"/>
              </a:rPr>
              <a:t>основанная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на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движке</a:t>
            </a:r>
            <a:r>
              <a:rPr lang="en-US" sz="1800" dirty="0">
                <a:latin typeface="Arial"/>
                <a:cs typeface="Arial"/>
              </a:rPr>
              <a:t> V8 (</a:t>
            </a:r>
            <a:r>
              <a:rPr lang="en-US" sz="1800" dirty="0" err="1">
                <a:latin typeface="Arial"/>
                <a:cs typeface="Arial"/>
              </a:rPr>
              <a:t>транслирующем</a:t>
            </a:r>
            <a:r>
              <a:rPr lang="en-US" sz="1800" dirty="0">
                <a:latin typeface="Arial"/>
                <a:cs typeface="Arial"/>
              </a:rPr>
              <a:t> JavaScript в </a:t>
            </a:r>
            <a:r>
              <a:rPr lang="en-US" sz="1800" dirty="0" err="1">
                <a:latin typeface="Arial"/>
                <a:cs typeface="Arial"/>
              </a:rPr>
              <a:t>машинный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код</a:t>
            </a:r>
            <a:r>
              <a:rPr lang="en-US" sz="1800" dirty="0">
                <a:latin typeface="Arial"/>
                <a:cs typeface="Arial"/>
              </a:rPr>
              <a:t>), </a:t>
            </a:r>
            <a:r>
              <a:rPr lang="en-US" sz="1800" dirty="0" err="1">
                <a:latin typeface="Arial"/>
                <a:cs typeface="Arial"/>
              </a:rPr>
              <a:t>превращающая</a:t>
            </a:r>
            <a:r>
              <a:rPr lang="en-US" sz="1800" dirty="0">
                <a:latin typeface="Arial"/>
                <a:cs typeface="Arial"/>
              </a:rPr>
              <a:t> JavaScript </a:t>
            </a:r>
            <a:r>
              <a:rPr lang="en-US" sz="1800" dirty="0" err="1">
                <a:latin typeface="Arial"/>
                <a:cs typeface="Arial"/>
              </a:rPr>
              <a:t>из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узкоспециализированного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языка</a:t>
            </a:r>
            <a:r>
              <a:rPr lang="en-US" sz="1800" dirty="0">
                <a:latin typeface="Arial"/>
                <a:cs typeface="Arial"/>
              </a:rPr>
              <a:t> в </a:t>
            </a:r>
            <a:r>
              <a:rPr lang="en-US" sz="1800" dirty="0" err="1">
                <a:latin typeface="Arial"/>
                <a:cs typeface="Arial"/>
              </a:rPr>
              <a:t>язык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общего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назначения</a:t>
            </a:r>
            <a:r>
              <a:rPr lang="en-US" sz="1800" dirty="0">
                <a:latin typeface="Arial"/>
                <a:cs typeface="Arial"/>
              </a:rPr>
              <a:t>. Node.js </a:t>
            </a:r>
            <a:r>
              <a:rPr lang="en-US" sz="1800" dirty="0" err="1">
                <a:latin typeface="Arial"/>
                <a:cs typeface="Arial"/>
              </a:rPr>
              <a:t>добавляет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возможность</a:t>
            </a:r>
            <a:r>
              <a:rPr lang="en-US" sz="1800" dirty="0">
                <a:latin typeface="Arial"/>
                <a:cs typeface="Arial"/>
              </a:rPr>
              <a:t> JavaScript </a:t>
            </a:r>
            <a:r>
              <a:rPr lang="en-US" sz="1800" dirty="0" err="1">
                <a:latin typeface="Arial"/>
                <a:cs typeface="Arial"/>
              </a:rPr>
              <a:t>взаимодействовать</a:t>
            </a:r>
            <a:r>
              <a:rPr lang="en-US" sz="1800" dirty="0">
                <a:latin typeface="Arial"/>
                <a:cs typeface="Arial"/>
              </a:rPr>
              <a:t> с </a:t>
            </a:r>
            <a:r>
              <a:rPr lang="en-US" sz="1800" dirty="0" err="1">
                <a:latin typeface="Arial"/>
                <a:cs typeface="Arial"/>
              </a:rPr>
              <a:t>устройствами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ввода-вывода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через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свой</a:t>
            </a:r>
            <a:r>
              <a:rPr lang="en-US" sz="1800" dirty="0">
                <a:latin typeface="Arial"/>
                <a:cs typeface="Arial"/>
              </a:rPr>
              <a:t> API, </a:t>
            </a:r>
            <a:r>
              <a:rPr lang="en-US" sz="1800" dirty="0" err="1">
                <a:latin typeface="Arial"/>
                <a:cs typeface="Arial"/>
              </a:rPr>
              <a:t>написанный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на</a:t>
            </a:r>
            <a:r>
              <a:rPr lang="en-US" sz="1800" dirty="0">
                <a:latin typeface="Arial"/>
                <a:cs typeface="Arial"/>
              </a:rPr>
              <a:t> C++, </a:t>
            </a:r>
            <a:r>
              <a:rPr lang="en-US" sz="1800" dirty="0" err="1">
                <a:latin typeface="Arial"/>
                <a:cs typeface="Arial"/>
              </a:rPr>
              <a:t>подключать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другие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внешние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библиотеки</a:t>
            </a:r>
            <a:r>
              <a:rPr lang="en-US" sz="1800" dirty="0">
                <a:latin typeface="Arial"/>
                <a:cs typeface="Arial"/>
              </a:rPr>
              <a:t>, </a:t>
            </a:r>
            <a:r>
              <a:rPr lang="en-US" sz="1800" dirty="0" err="1">
                <a:latin typeface="Arial"/>
                <a:cs typeface="Arial"/>
              </a:rPr>
              <a:t>написанные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на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разных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языках</a:t>
            </a:r>
            <a:r>
              <a:rPr lang="en-US" sz="1800" dirty="0">
                <a:latin typeface="Arial"/>
                <a:cs typeface="Arial"/>
              </a:rPr>
              <a:t>, </a:t>
            </a:r>
            <a:r>
              <a:rPr lang="en-US" sz="1800" dirty="0" err="1">
                <a:latin typeface="Arial"/>
                <a:cs typeface="Arial"/>
              </a:rPr>
              <a:t>обеспечивая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вызовы</a:t>
            </a:r>
            <a:r>
              <a:rPr lang="en-US" sz="1800" dirty="0">
                <a:latin typeface="Arial"/>
                <a:cs typeface="Arial"/>
              </a:rPr>
              <a:t> к </a:t>
            </a:r>
            <a:r>
              <a:rPr lang="en-US" sz="1800" dirty="0" err="1">
                <a:latin typeface="Arial"/>
                <a:cs typeface="Arial"/>
              </a:rPr>
              <a:t>ним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из</a:t>
            </a:r>
            <a:r>
              <a:rPr lang="en-US" sz="1800" dirty="0">
                <a:latin typeface="Arial"/>
                <a:cs typeface="Arial"/>
              </a:rPr>
              <a:t> JavaScript-</a:t>
            </a:r>
            <a:r>
              <a:rPr lang="en-US" sz="1800" dirty="0" err="1">
                <a:latin typeface="Arial"/>
                <a:cs typeface="Arial"/>
              </a:rPr>
              <a:t>кода</a:t>
            </a:r>
            <a:r>
              <a:rPr lang="en-US" sz="1800" dirty="0">
                <a:latin typeface="Arial"/>
                <a:cs typeface="Arial"/>
              </a:rPr>
              <a:t>. Node.js </a:t>
            </a:r>
            <a:r>
              <a:rPr lang="en-US" sz="1800" dirty="0" err="1">
                <a:latin typeface="Arial"/>
                <a:cs typeface="Arial"/>
              </a:rPr>
              <a:t>применяется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преимущественно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на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сервере</a:t>
            </a:r>
            <a:r>
              <a:rPr lang="en-US" sz="1800" dirty="0">
                <a:latin typeface="Arial"/>
                <a:cs typeface="Arial"/>
              </a:rPr>
              <a:t>, </a:t>
            </a:r>
            <a:r>
              <a:rPr lang="en-US" sz="1800" dirty="0" err="1">
                <a:latin typeface="Arial"/>
                <a:cs typeface="Arial"/>
              </a:rPr>
              <a:t>выполняя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роль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веб-сервера</a:t>
            </a:r>
            <a:r>
              <a:rPr lang="en-US" sz="1800" dirty="0">
                <a:latin typeface="Arial"/>
                <a:cs typeface="Arial"/>
              </a:rPr>
              <a:t>, </a:t>
            </a:r>
            <a:r>
              <a:rPr lang="en-US" sz="1800" dirty="0" err="1">
                <a:latin typeface="Arial"/>
                <a:cs typeface="Arial"/>
              </a:rPr>
              <a:t>но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есть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возможность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разрабатывать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на</a:t>
            </a:r>
            <a:r>
              <a:rPr lang="en-US" sz="1800" dirty="0">
                <a:latin typeface="Arial"/>
                <a:cs typeface="Arial"/>
              </a:rPr>
              <a:t> Node.js и </a:t>
            </a:r>
            <a:r>
              <a:rPr lang="en-US" sz="1800" dirty="0" err="1">
                <a:latin typeface="Arial"/>
                <a:cs typeface="Arial"/>
              </a:rPr>
              <a:t>десктопные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оконные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приложения</a:t>
            </a:r>
            <a:r>
              <a:rPr lang="en-US" sz="1800" dirty="0">
                <a:latin typeface="Arial"/>
                <a:cs typeface="Arial"/>
              </a:rPr>
              <a:t> (</a:t>
            </a:r>
            <a:r>
              <a:rPr lang="en-US" sz="1800" dirty="0" err="1">
                <a:latin typeface="Arial"/>
                <a:cs typeface="Arial"/>
              </a:rPr>
              <a:t>при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помощи</a:t>
            </a:r>
            <a:r>
              <a:rPr lang="en-US" sz="1800" dirty="0">
                <a:latin typeface="Arial"/>
                <a:cs typeface="Arial"/>
              </a:rPr>
              <a:t> NW.js, </a:t>
            </a:r>
            <a:r>
              <a:rPr lang="en-US" sz="1800" dirty="0" err="1">
                <a:latin typeface="Arial"/>
                <a:cs typeface="Arial"/>
              </a:rPr>
              <a:t>AppJS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или</a:t>
            </a:r>
            <a:r>
              <a:rPr lang="en-US" sz="1800" dirty="0">
                <a:latin typeface="Arial"/>
                <a:cs typeface="Arial"/>
              </a:rPr>
              <a:t> Electron </a:t>
            </a:r>
            <a:r>
              <a:rPr lang="en-US" sz="1800" dirty="0" err="1">
                <a:latin typeface="Arial"/>
                <a:cs typeface="Arial"/>
              </a:rPr>
              <a:t>для</a:t>
            </a:r>
            <a:r>
              <a:rPr lang="en-US" sz="1800" dirty="0">
                <a:latin typeface="Arial"/>
                <a:cs typeface="Arial"/>
              </a:rPr>
              <a:t> Linux, Windows и macOS) и </a:t>
            </a:r>
            <a:r>
              <a:rPr lang="en-US" sz="1800" dirty="0" err="1">
                <a:latin typeface="Arial"/>
                <a:cs typeface="Arial"/>
              </a:rPr>
              <a:t>даже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программировать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микроконтроллеры</a:t>
            </a:r>
            <a:r>
              <a:rPr lang="en-US" sz="1800" dirty="0">
                <a:latin typeface="Arial"/>
                <a:cs typeface="Arial"/>
              </a:rPr>
              <a:t> (</a:t>
            </a:r>
            <a:r>
              <a:rPr lang="en-US" sz="1800" dirty="0" err="1">
                <a:latin typeface="Arial"/>
                <a:cs typeface="Arial"/>
              </a:rPr>
              <a:t>например</a:t>
            </a:r>
            <a:r>
              <a:rPr lang="en-US" sz="1800" dirty="0">
                <a:latin typeface="Arial"/>
                <a:cs typeface="Arial"/>
              </a:rPr>
              <a:t>, </a:t>
            </a:r>
            <a:r>
              <a:rPr lang="en-US" sz="1800" dirty="0" err="1">
                <a:latin typeface="Arial"/>
                <a:cs typeface="Arial"/>
              </a:rPr>
              <a:t>tessel</a:t>
            </a:r>
            <a:r>
              <a:rPr lang="en-US" sz="1800" dirty="0">
                <a:latin typeface="Arial"/>
                <a:cs typeface="Arial"/>
              </a:rPr>
              <a:t>, low.js и </a:t>
            </a:r>
            <a:r>
              <a:rPr lang="en-US" sz="1800" dirty="0" err="1">
                <a:latin typeface="Arial"/>
                <a:cs typeface="Arial"/>
              </a:rPr>
              <a:t>espruino</a:t>
            </a:r>
            <a:r>
              <a:rPr lang="en-US" sz="1800" dirty="0">
                <a:latin typeface="Arial"/>
                <a:cs typeface="Arial"/>
              </a:rPr>
              <a:t>). В </a:t>
            </a:r>
            <a:r>
              <a:rPr lang="en-US" sz="1800" dirty="0" err="1">
                <a:latin typeface="Arial"/>
                <a:cs typeface="Arial"/>
              </a:rPr>
              <a:t>основе</a:t>
            </a:r>
            <a:r>
              <a:rPr lang="en-US" sz="1800" dirty="0">
                <a:latin typeface="Arial"/>
                <a:cs typeface="Arial"/>
              </a:rPr>
              <a:t> Node.js </a:t>
            </a:r>
            <a:r>
              <a:rPr lang="en-US" sz="1800" dirty="0" err="1">
                <a:latin typeface="Arial"/>
                <a:cs typeface="Arial"/>
              </a:rPr>
              <a:t>лежит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событийно-ориентированное</a:t>
            </a:r>
            <a:r>
              <a:rPr lang="en-US" sz="1800" dirty="0">
                <a:latin typeface="Arial"/>
                <a:cs typeface="Arial"/>
              </a:rPr>
              <a:t> и </a:t>
            </a:r>
            <a:r>
              <a:rPr lang="en-US" sz="1800" dirty="0" err="1">
                <a:latin typeface="Arial"/>
                <a:cs typeface="Arial"/>
              </a:rPr>
              <a:t>асинхронное</a:t>
            </a:r>
            <a:r>
              <a:rPr lang="en-US" sz="1800" dirty="0">
                <a:latin typeface="Arial"/>
                <a:cs typeface="Arial"/>
              </a:rPr>
              <a:t> (</a:t>
            </a:r>
            <a:r>
              <a:rPr lang="en-US" sz="1800" dirty="0" err="1">
                <a:latin typeface="Arial"/>
                <a:cs typeface="Arial"/>
              </a:rPr>
              <a:t>или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реактивное</a:t>
            </a:r>
            <a:r>
              <a:rPr lang="en-US" sz="1800" dirty="0">
                <a:latin typeface="Arial"/>
                <a:cs typeface="Arial"/>
              </a:rPr>
              <a:t>) </a:t>
            </a:r>
            <a:r>
              <a:rPr lang="en-US" sz="1800" dirty="0" err="1">
                <a:latin typeface="Arial"/>
                <a:cs typeface="Arial"/>
              </a:rPr>
              <a:t>программирование</a:t>
            </a:r>
            <a:r>
              <a:rPr lang="en-US" sz="1800" dirty="0">
                <a:latin typeface="Arial"/>
                <a:cs typeface="Arial"/>
              </a:rPr>
              <a:t> с </a:t>
            </a:r>
            <a:r>
              <a:rPr lang="en-US" sz="1800" dirty="0" err="1">
                <a:latin typeface="Arial"/>
                <a:cs typeface="Arial"/>
              </a:rPr>
              <a:t>неблокирующим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вводом</a:t>
            </a:r>
            <a:r>
              <a:rPr lang="en-US" sz="1800" dirty="0">
                <a:latin typeface="Arial"/>
                <a:cs typeface="Arial"/>
              </a:rPr>
              <a:t>/</a:t>
            </a:r>
            <a:r>
              <a:rPr lang="en-US" sz="1800" dirty="0" err="1">
                <a:latin typeface="Arial"/>
                <a:cs typeface="Arial"/>
              </a:rPr>
              <a:t>выводом</a:t>
            </a:r>
            <a:r>
              <a:rPr lang="en-US" sz="1800" dirty="0">
                <a:latin typeface="Arial"/>
                <a:cs typeface="Arial"/>
              </a:rPr>
              <a:t>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054557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>
            <a:extLst>
              <a:ext uri="{FF2B5EF4-FFF2-40B4-BE49-F238E27FC236}">
                <a16:creationId xmlns:a16="http://schemas.microsoft.com/office/drawing/2014/main" id="{348AA85A-A2FB-48C8-A4D1-6F04C648A5B7}"/>
              </a:ext>
            </a:extLst>
          </p:cNvPr>
          <p:cNvSpPr>
            <a:spLocks/>
          </p:cNvSpPr>
          <p:nvPr/>
        </p:nvSpPr>
        <p:spPr bwMode="auto">
          <a:xfrm>
            <a:off x="1788781" y="889237"/>
            <a:ext cx="879458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ru-RU" b="1" dirty="0">
                <a:latin typeface="Arial"/>
                <a:cs typeface="Arial"/>
              </a:rPr>
              <a:t>Node.js. Начало</a:t>
            </a:r>
            <a:endParaRPr lang="ru-RU" b="1" dirty="0">
              <a:cs typeface="Arial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53F99F6-6210-4998-8E3F-38514E4974E8}"/>
              </a:ext>
            </a:extLst>
          </p:cNvPr>
          <p:cNvSpPr txBox="1">
            <a:spLocks noGrp="1"/>
          </p:cNvSpPr>
          <p:nvPr/>
        </p:nvSpPr>
        <p:spPr bwMode="auto">
          <a:xfrm>
            <a:off x="8534400" y="6178903"/>
            <a:ext cx="2133600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r>
              <a:rPr lang="ru-RU" altLang="ru-RU" sz="1600" dirty="0">
                <a:latin typeface="Arial"/>
                <a:cs typeface="Arial"/>
              </a:rPr>
              <a:t>30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C7CB612-01A9-4B68-AAE7-3CBD124C25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87982" y="1507468"/>
            <a:ext cx="9130975" cy="4821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en-US" sz="1800" dirty="0" err="1">
                <a:latin typeface="Arial"/>
                <a:cs typeface="Arial"/>
              </a:rPr>
              <a:t>Рассмотрим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остальные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возможности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библиотеки</a:t>
            </a:r>
            <a:r>
              <a:rPr lang="en-US" sz="1800" dirty="0">
                <a:latin typeface="Arial"/>
                <a:cs typeface="Arial"/>
              </a:rPr>
              <a:t> path</a:t>
            </a:r>
            <a:endParaRPr lang="en-US" sz="1800" b="1" dirty="0">
              <a:cs typeface="Arial"/>
            </a:endParaRPr>
          </a:p>
        </p:txBody>
      </p:sp>
      <p:pic>
        <p:nvPicPr>
          <p:cNvPr id="2" name="Рисунок 2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B8DF0B26-F4B1-43AE-9918-B443F35CAD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6537" y="2045803"/>
            <a:ext cx="6185337" cy="3239357"/>
          </a:xfrm>
          <a:prstGeom prst="rect">
            <a:avLst/>
          </a:prstGeom>
        </p:spPr>
      </p:pic>
      <p:pic>
        <p:nvPicPr>
          <p:cNvPr id="3" name="Рисунок 5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E33BD674-81D9-47A7-8FC8-D3FDDCD334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7849" y="5534611"/>
            <a:ext cx="6413062" cy="921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6309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>
            <a:extLst>
              <a:ext uri="{FF2B5EF4-FFF2-40B4-BE49-F238E27FC236}">
                <a16:creationId xmlns:a16="http://schemas.microsoft.com/office/drawing/2014/main" id="{348AA85A-A2FB-48C8-A4D1-6F04C648A5B7}"/>
              </a:ext>
            </a:extLst>
          </p:cNvPr>
          <p:cNvSpPr>
            <a:spLocks/>
          </p:cNvSpPr>
          <p:nvPr/>
        </p:nvSpPr>
        <p:spPr bwMode="auto">
          <a:xfrm>
            <a:off x="1788781" y="889237"/>
            <a:ext cx="879458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ru-RU" b="1" dirty="0">
                <a:latin typeface="Arial"/>
                <a:cs typeface="Arial"/>
              </a:rPr>
              <a:t>Node.js. Начало</a:t>
            </a:r>
            <a:endParaRPr lang="ru-RU" b="1" dirty="0">
              <a:cs typeface="Arial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53F99F6-6210-4998-8E3F-38514E4974E8}"/>
              </a:ext>
            </a:extLst>
          </p:cNvPr>
          <p:cNvSpPr txBox="1">
            <a:spLocks noGrp="1"/>
          </p:cNvSpPr>
          <p:nvPr/>
        </p:nvSpPr>
        <p:spPr bwMode="auto">
          <a:xfrm>
            <a:off x="8534400" y="6178903"/>
            <a:ext cx="2133600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r>
              <a:rPr lang="ru-RU" altLang="ru-RU" sz="1600" dirty="0">
                <a:latin typeface="Arial"/>
                <a:cs typeface="Arial"/>
              </a:rPr>
              <a:t>31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C7CB612-01A9-4B68-AAE7-3CBD124C25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87982" y="1507468"/>
            <a:ext cx="9130975" cy="4821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en-US" sz="1800" dirty="0" err="1">
                <a:latin typeface="Arial"/>
                <a:cs typeface="Arial"/>
              </a:rPr>
              <a:t>Также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можно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вывести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полную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информацию</a:t>
            </a:r>
            <a:r>
              <a:rPr lang="en-US" sz="1800" dirty="0">
                <a:latin typeface="Arial"/>
                <a:cs typeface="Arial"/>
              </a:rPr>
              <a:t> о </a:t>
            </a:r>
            <a:r>
              <a:rPr lang="en-US" sz="1800" dirty="0" err="1">
                <a:latin typeface="Arial"/>
                <a:cs typeface="Arial"/>
              </a:rPr>
              <a:t>данном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файле</a:t>
            </a:r>
            <a:r>
              <a:rPr lang="en-US" sz="1800" dirty="0">
                <a:latin typeface="Arial"/>
                <a:cs typeface="Arial"/>
              </a:rPr>
              <a:t> в </a:t>
            </a:r>
            <a:r>
              <a:rPr lang="en-US" sz="1800" dirty="0" err="1">
                <a:latin typeface="Arial"/>
                <a:cs typeface="Arial"/>
              </a:rPr>
              <a:t>виде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объекта</a:t>
            </a:r>
            <a:endParaRPr lang="en-US" sz="1800" dirty="0" err="1">
              <a:cs typeface="Arial"/>
            </a:endParaRPr>
          </a:p>
        </p:txBody>
      </p:sp>
      <p:pic>
        <p:nvPicPr>
          <p:cNvPr id="7" name="Рисунок 7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3EFF9FE6-81D7-450A-AB41-3274C55864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0744" y="4871983"/>
            <a:ext cx="5756165" cy="1738586"/>
          </a:xfrm>
          <a:prstGeom prst="rect">
            <a:avLst/>
          </a:prstGeom>
        </p:spPr>
      </p:pic>
      <p:pic>
        <p:nvPicPr>
          <p:cNvPr id="8" name="Рисунок 8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2F19D05B-D494-4472-A711-CA6428EC33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5987" y="1990664"/>
            <a:ext cx="4775199" cy="2727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3615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>
            <a:extLst>
              <a:ext uri="{FF2B5EF4-FFF2-40B4-BE49-F238E27FC236}">
                <a16:creationId xmlns:a16="http://schemas.microsoft.com/office/drawing/2014/main" id="{348AA85A-A2FB-48C8-A4D1-6F04C648A5B7}"/>
              </a:ext>
            </a:extLst>
          </p:cNvPr>
          <p:cNvSpPr>
            <a:spLocks/>
          </p:cNvSpPr>
          <p:nvPr/>
        </p:nvSpPr>
        <p:spPr bwMode="auto">
          <a:xfrm>
            <a:off x="1788781" y="889237"/>
            <a:ext cx="879458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ru-RU" b="1" dirty="0">
                <a:latin typeface="Arial"/>
                <a:cs typeface="Arial"/>
              </a:rPr>
              <a:t>Node.js. Начало</a:t>
            </a:r>
            <a:endParaRPr lang="ru-RU" b="1" dirty="0">
              <a:cs typeface="Arial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53F99F6-6210-4998-8E3F-38514E4974E8}"/>
              </a:ext>
            </a:extLst>
          </p:cNvPr>
          <p:cNvSpPr txBox="1">
            <a:spLocks noGrp="1"/>
          </p:cNvSpPr>
          <p:nvPr/>
        </p:nvSpPr>
        <p:spPr bwMode="auto">
          <a:xfrm>
            <a:off x="8534400" y="6178903"/>
            <a:ext cx="2133600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r>
              <a:rPr lang="ru-RU" altLang="ru-RU" sz="1600" dirty="0">
                <a:latin typeface="Arial"/>
                <a:cs typeface="Arial"/>
              </a:rPr>
              <a:t>32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C7CB612-01A9-4B68-AAE7-3CBD124C25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87982" y="1507468"/>
            <a:ext cx="9130975" cy="9376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en-US" sz="1800" dirty="0" err="1">
                <a:latin typeface="Arial"/>
                <a:cs typeface="Arial"/>
              </a:rPr>
              <a:t>Метод</a:t>
            </a:r>
            <a:r>
              <a:rPr lang="en-US" sz="1800" dirty="0">
                <a:latin typeface="Arial"/>
                <a:cs typeface="Arial"/>
              </a:rPr>
              <a:t> join() </a:t>
            </a:r>
            <a:r>
              <a:rPr lang="en-US" sz="1800" dirty="0" err="1">
                <a:latin typeface="Arial"/>
                <a:cs typeface="Arial"/>
              </a:rPr>
              <a:t>позволяет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создавать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новые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пути</a:t>
            </a:r>
            <a:r>
              <a:rPr lang="en-US" sz="1800" dirty="0">
                <a:latin typeface="Arial"/>
                <a:cs typeface="Arial"/>
              </a:rPr>
              <a:t> к </a:t>
            </a:r>
            <a:r>
              <a:rPr lang="en-US" sz="1800" dirty="0" err="1">
                <a:latin typeface="Arial"/>
                <a:cs typeface="Arial"/>
              </a:rPr>
              <a:t>файлам</a:t>
            </a:r>
            <a:r>
              <a:rPr lang="en-US" sz="1800" dirty="0">
                <a:latin typeface="Arial"/>
                <a:cs typeface="Arial"/>
              </a:rPr>
              <a:t>/</a:t>
            </a:r>
            <a:r>
              <a:rPr lang="en-US" sz="1800" dirty="0" err="1">
                <a:latin typeface="Arial"/>
                <a:cs typeface="Arial"/>
              </a:rPr>
              <a:t>директориям</a:t>
            </a:r>
            <a:r>
              <a:rPr lang="en-US" sz="1800" dirty="0">
                <a:latin typeface="Arial"/>
                <a:cs typeface="Arial"/>
              </a:rPr>
              <a:t>, </a:t>
            </a:r>
            <a:r>
              <a:rPr lang="en-US" sz="1800" dirty="0" err="1">
                <a:latin typeface="Arial"/>
                <a:cs typeface="Arial"/>
              </a:rPr>
              <a:t>возвращая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строку</a:t>
            </a:r>
            <a:r>
              <a:rPr lang="en-US" sz="1800" dirty="0">
                <a:latin typeface="Arial"/>
                <a:cs typeface="Arial"/>
              </a:rPr>
              <a:t>.</a:t>
            </a:r>
            <a:br>
              <a:rPr lang="en-US" sz="1800" dirty="0">
                <a:latin typeface="Arial"/>
                <a:cs typeface="Arial"/>
              </a:rPr>
            </a:br>
            <a:r>
              <a:rPr lang="en-US" sz="1800" dirty="0" err="1">
                <a:latin typeface="Arial"/>
                <a:cs typeface="Arial"/>
              </a:rPr>
              <a:t>Пример</a:t>
            </a:r>
            <a:endParaRPr lang="en-US" sz="1800" dirty="0" err="1">
              <a:cs typeface="Arial"/>
            </a:endParaRPr>
          </a:p>
        </p:txBody>
      </p:sp>
      <p:pic>
        <p:nvPicPr>
          <p:cNvPr id="9" name="Рисунок 9">
            <a:extLst>
              <a:ext uri="{FF2B5EF4-FFF2-40B4-BE49-F238E27FC236}">
                <a16:creationId xmlns:a16="http://schemas.microsoft.com/office/drawing/2014/main" id="{7585CBF1-7795-4198-A3F8-0B2013CE1D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0676" y="5786873"/>
            <a:ext cx="7761890" cy="574463"/>
          </a:xfrm>
          <a:prstGeom prst="rect">
            <a:avLst/>
          </a:prstGeom>
        </p:spPr>
      </p:pic>
      <p:pic>
        <p:nvPicPr>
          <p:cNvPr id="10" name="Рисунок 10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3B0B2A19-0AB3-4371-90DE-3A842F0211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9365" y="2443943"/>
            <a:ext cx="5528441" cy="3117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3295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>
            <a:extLst>
              <a:ext uri="{FF2B5EF4-FFF2-40B4-BE49-F238E27FC236}">
                <a16:creationId xmlns:a16="http://schemas.microsoft.com/office/drawing/2014/main" id="{348AA85A-A2FB-48C8-A4D1-6F04C648A5B7}"/>
              </a:ext>
            </a:extLst>
          </p:cNvPr>
          <p:cNvSpPr>
            <a:spLocks/>
          </p:cNvSpPr>
          <p:nvPr/>
        </p:nvSpPr>
        <p:spPr bwMode="auto">
          <a:xfrm>
            <a:off x="1788781" y="889237"/>
            <a:ext cx="879458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ru-RU" b="1" dirty="0">
                <a:latin typeface="Arial"/>
                <a:cs typeface="Arial"/>
              </a:rPr>
              <a:t>Node.js. Начало</a:t>
            </a:r>
            <a:endParaRPr lang="ru-RU" b="1" dirty="0">
              <a:cs typeface="Arial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53F99F6-6210-4998-8E3F-38514E4974E8}"/>
              </a:ext>
            </a:extLst>
          </p:cNvPr>
          <p:cNvSpPr txBox="1">
            <a:spLocks noGrp="1"/>
          </p:cNvSpPr>
          <p:nvPr/>
        </p:nvSpPr>
        <p:spPr bwMode="auto">
          <a:xfrm>
            <a:off x="8534400" y="6178903"/>
            <a:ext cx="2133600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r>
              <a:rPr lang="ru-RU" altLang="ru-RU" sz="1600" dirty="0">
                <a:latin typeface="Arial"/>
                <a:cs typeface="Arial"/>
              </a:rPr>
              <a:t>33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C7CB612-01A9-4B68-AAE7-3CBD124C25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87982" y="1507468"/>
            <a:ext cx="9130975" cy="6573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en-US" sz="1800" dirty="0" err="1">
                <a:latin typeface="Arial"/>
                <a:cs typeface="Arial"/>
              </a:rPr>
              <a:t>Рассмотрим</a:t>
            </a:r>
            <a:r>
              <a:rPr lang="en-US" sz="1800" dirty="0">
                <a:latin typeface="Arial"/>
                <a:cs typeface="Arial"/>
              </a:rPr>
              <a:t> </a:t>
            </a:r>
            <a:r>
              <a:rPr lang="en-US" sz="1800" dirty="0" err="1">
                <a:latin typeface="Arial"/>
                <a:cs typeface="Arial"/>
              </a:rPr>
              <a:t>библиотеку</a:t>
            </a:r>
            <a:r>
              <a:rPr lang="en-US" sz="1800" dirty="0">
                <a:latin typeface="Arial"/>
                <a:cs typeface="Arial"/>
              </a:rPr>
              <a:t> fs (file system). </a:t>
            </a:r>
            <a:r>
              <a:rPr lang="en-US" sz="1800" dirty="0" err="1">
                <a:latin typeface="Arial"/>
                <a:cs typeface="Arial"/>
              </a:rPr>
              <a:t>Попробуем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создать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новую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директорию</a:t>
            </a:r>
            <a:r>
              <a:rPr lang="en-US" sz="1800" dirty="0">
                <a:latin typeface="Arial"/>
                <a:cs typeface="Arial"/>
              </a:rPr>
              <a:t>. </a:t>
            </a:r>
            <a:r>
              <a:rPr lang="en-US" sz="1800" dirty="0" err="1">
                <a:latin typeface="Arial"/>
                <a:cs typeface="Arial"/>
              </a:rPr>
              <a:t>Создадим</a:t>
            </a:r>
            <a:r>
              <a:rPr lang="en-US" sz="1800" dirty="0">
                <a:latin typeface="Arial"/>
                <a:cs typeface="Arial"/>
              </a:rPr>
              <a:t> </a:t>
            </a:r>
            <a:r>
              <a:rPr lang="en-US" sz="1800" dirty="0" err="1">
                <a:latin typeface="Arial"/>
                <a:cs typeface="Arial"/>
              </a:rPr>
              <a:t>файл</a:t>
            </a:r>
            <a:r>
              <a:rPr lang="en-US" sz="1800" dirty="0">
                <a:latin typeface="Arial"/>
                <a:cs typeface="Arial"/>
              </a:rPr>
              <a:t> fs.js</a:t>
            </a:r>
            <a:endParaRPr lang="ru-RU" dirty="0" err="1"/>
          </a:p>
        </p:txBody>
      </p:sp>
      <p:pic>
        <p:nvPicPr>
          <p:cNvPr id="2" name="Рисунок 2">
            <a:extLst>
              <a:ext uri="{FF2B5EF4-FFF2-40B4-BE49-F238E27FC236}">
                <a16:creationId xmlns:a16="http://schemas.microsoft.com/office/drawing/2014/main" id="{A9FB1029-CCB9-42D0-87C9-F4A822F5D7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0331" y="5851252"/>
            <a:ext cx="6106510" cy="524529"/>
          </a:xfrm>
          <a:prstGeom prst="rect">
            <a:avLst/>
          </a:prstGeom>
        </p:spPr>
      </p:pic>
      <p:pic>
        <p:nvPicPr>
          <p:cNvPr id="3" name="Рисунок 5">
            <a:extLst>
              <a:ext uri="{FF2B5EF4-FFF2-40B4-BE49-F238E27FC236}">
                <a16:creationId xmlns:a16="http://schemas.microsoft.com/office/drawing/2014/main" id="{66E9AFB6-5BB3-4474-A669-116FA9C176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70988" y="3281527"/>
            <a:ext cx="1680232" cy="697842"/>
          </a:xfrm>
          <a:prstGeom prst="rect">
            <a:avLst/>
          </a:prstGeom>
        </p:spPr>
      </p:pic>
      <p:pic>
        <p:nvPicPr>
          <p:cNvPr id="6" name="Рисунок 6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53C6697B-F6CA-4D5E-B606-AD8D50199D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51435" y="2301413"/>
            <a:ext cx="3864303" cy="3349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1512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>
            <a:extLst>
              <a:ext uri="{FF2B5EF4-FFF2-40B4-BE49-F238E27FC236}">
                <a16:creationId xmlns:a16="http://schemas.microsoft.com/office/drawing/2014/main" id="{348AA85A-A2FB-48C8-A4D1-6F04C648A5B7}"/>
              </a:ext>
            </a:extLst>
          </p:cNvPr>
          <p:cNvSpPr>
            <a:spLocks/>
          </p:cNvSpPr>
          <p:nvPr/>
        </p:nvSpPr>
        <p:spPr bwMode="auto">
          <a:xfrm>
            <a:off x="1788781" y="889237"/>
            <a:ext cx="879458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ru-RU" b="1" dirty="0">
                <a:latin typeface="Arial"/>
                <a:cs typeface="Arial"/>
              </a:rPr>
              <a:t>Node.js. Начало</a:t>
            </a:r>
            <a:endParaRPr lang="ru-RU" b="1" dirty="0">
              <a:cs typeface="Arial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53F99F6-6210-4998-8E3F-38514E4974E8}"/>
              </a:ext>
            </a:extLst>
          </p:cNvPr>
          <p:cNvSpPr txBox="1">
            <a:spLocks noGrp="1"/>
          </p:cNvSpPr>
          <p:nvPr/>
        </p:nvSpPr>
        <p:spPr bwMode="auto">
          <a:xfrm>
            <a:off x="8534400" y="6178903"/>
            <a:ext cx="2133600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r>
              <a:rPr lang="ru-RU" altLang="ru-RU" sz="1600" dirty="0">
                <a:latin typeface="Arial"/>
                <a:cs typeface="Arial"/>
              </a:rPr>
              <a:t>34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C7CB612-01A9-4B68-AAE7-3CBD124C25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87982" y="1507468"/>
            <a:ext cx="9130975" cy="3858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en-US" sz="1800" dirty="0" err="1">
                <a:latin typeface="Arial"/>
                <a:cs typeface="Arial"/>
              </a:rPr>
              <a:t>Попробуем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создать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новый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файл</a:t>
            </a:r>
            <a:r>
              <a:rPr lang="en-US" sz="1800" dirty="0">
                <a:latin typeface="Arial"/>
                <a:cs typeface="Arial"/>
              </a:rPr>
              <a:t> и </a:t>
            </a:r>
            <a:r>
              <a:rPr lang="en-US" sz="1800" dirty="0" err="1">
                <a:latin typeface="Arial"/>
                <a:cs typeface="Arial"/>
              </a:rPr>
              <a:t>совершить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запись</a:t>
            </a:r>
            <a:endParaRPr lang="en-US" sz="1800" dirty="0" err="1">
              <a:cs typeface="Arial"/>
            </a:endParaRPr>
          </a:p>
        </p:txBody>
      </p:sp>
      <p:pic>
        <p:nvPicPr>
          <p:cNvPr id="7" name="Рисунок 7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63F0A28E-C78A-438E-9142-3AF92A69E7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7227" y="2105868"/>
            <a:ext cx="4617544" cy="3688539"/>
          </a:xfrm>
          <a:prstGeom prst="rect">
            <a:avLst/>
          </a:prstGeom>
        </p:spPr>
      </p:pic>
      <p:pic>
        <p:nvPicPr>
          <p:cNvPr id="8" name="Рисунок 8">
            <a:extLst>
              <a:ext uri="{FF2B5EF4-FFF2-40B4-BE49-F238E27FC236}">
                <a16:creationId xmlns:a16="http://schemas.microsoft.com/office/drawing/2014/main" id="{CD82CDDA-30F8-4BF5-BF99-F299D93C4D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32108" y="3066886"/>
            <a:ext cx="2054334" cy="1013262"/>
          </a:xfrm>
          <a:prstGeom prst="rect">
            <a:avLst/>
          </a:prstGeom>
        </p:spPr>
      </p:pic>
      <p:pic>
        <p:nvPicPr>
          <p:cNvPr id="9" name="Рисунок 9">
            <a:extLst>
              <a:ext uri="{FF2B5EF4-FFF2-40B4-BE49-F238E27FC236}">
                <a16:creationId xmlns:a16="http://schemas.microsoft.com/office/drawing/2014/main" id="{FC09601A-821A-4179-B00B-9FC13DDC0C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79227" y="6062003"/>
            <a:ext cx="5799958" cy="497165"/>
          </a:xfrm>
          <a:prstGeom prst="rect">
            <a:avLst/>
          </a:prstGeom>
        </p:spPr>
      </p:pic>
      <p:pic>
        <p:nvPicPr>
          <p:cNvPr id="10" name="Рисунок 10">
            <a:extLst>
              <a:ext uri="{FF2B5EF4-FFF2-40B4-BE49-F238E27FC236}">
                <a16:creationId xmlns:a16="http://schemas.microsoft.com/office/drawing/2014/main" id="{85A58ABE-56D0-45EF-A739-45A166399D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7176" y="3090534"/>
            <a:ext cx="2447925" cy="676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2245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>
            <a:extLst>
              <a:ext uri="{FF2B5EF4-FFF2-40B4-BE49-F238E27FC236}">
                <a16:creationId xmlns:a16="http://schemas.microsoft.com/office/drawing/2014/main" id="{348AA85A-A2FB-48C8-A4D1-6F04C648A5B7}"/>
              </a:ext>
            </a:extLst>
          </p:cNvPr>
          <p:cNvSpPr>
            <a:spLocks/>
          </p:cNvSpPr>
          <p:nvPr/>
        </p:nvSpPr>
        <p:spPr bwMode="auto">
          <a:xfrm>
            <a:off x="1788781" y="889237"/>
            <a:ext cx="879458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ru-RU" b="1" dirty="0">
                <a:latin typeface="Arial"/>
                <a:cs typeface="Arial"/>
              </a:rPr>
              <a:t>Node.js. Начало</a:t>
            </a:r>
            <a:endParaRPr lang="ru-RU" b="1" dirty="0">
              <a:cs typeface="Arial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53F99F6-6210-4998-8E3F-38514E4974E8}"/>
              </a:ext>
            </a:extLst>
          </p:cNvPr>
          <p:cNvSpPr txBox="1">
            <a:spLocks noGrp="1"/>
          </p:cNvSpPr>
          <p:nvPr/>
        </p:nvSpPr>
        <p:spPr bwMode="auto">
          <a:xfrm>
            <a:off x="8534400" y="6178903"/>
            <a:ext cx="2133600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r>
              <a:rPr lang="ru-RU" altLang="ru-RU" sz="1600" dirty="0">
                <a:latin typeface="Arial"/>
                <a:cs typeface="Arial"/>
              </a:rPr>
              <a:t>35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C7CB612-01A9-4B68-AAE7-3CBD124C25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87982" y="1507468"/>
            <a:ext cx="9130975" cy="3858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en-US" sz="1800" dirty="0" err="1">
                <a:latin typeface="Arial"/>
                <a:cs typeface="Arial"/>
              </a:rPr>
              <a:t>Попробуем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добавить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новую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запись</a:t>
            </a:r>
            <a:endParaRPr lang="en-US" sz="1800" dirty="0" err="1">
              <a:cs typeface="Arial"/>
            </a:endParaRPr>
          </a:p>
        </p:txBody>
      </p:sp>
      <p:pic>
        <p:nvPicPr>
          <p:cNvPr id="2" name="Рисунок 2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F4A97BD5-9F85-42D0-BDA3-79C9FE308F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6814" y="1983926"/>
            <a:ext cx="4976648" cy="3801044"/>
          </a:xfrm>
          <a:prstGeom prst="rect">
            <a:avLst/>
          </a:prstGeom>
        </p:spPr>
      </p:pic>
      <p:pic>
        <p:nvPicPr>
          <p:cNvPr id="3" name="Рисунок 5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64DF4C2A-6A52-4AC4-973F-90612171DD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6814" y="5965546"/>
            <a:ext cx="5624786" cy="733874"/>
          </a:xfrm>
          <a:prstGeom prst="rect">
            <a:avLst/>
          </a:prstGeom>
        </p:spPr>
      </p:pic>
      <p:pic>
        <p:nvPicPr>
          <p:cNvPr id="11" name="Рисунок 11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E2506E32-D86C-4D23-BD16-9423EE1B8F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8804" y="3363914"/>
            <a:ext cx="2553356" cy="1032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3383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>
            <a:extLst>
              <a:ext uri="{FF2B5EF4-FFF2-40B4-BE49-F238E27FC236}">
                <a16:creationId xmlns:a16="http://schemas.microsoft.com/office/drawing/2014/main" id="{348AA85A-A2FB-48C8-A4D1-6F04C648A5B7}"/>
              </a:ext>
            </a:extLst>
          </p:cNvPr>
          <p:cNvSpPr>
            <a:spLocks/>
          </p:cNvSpPr>
          <p:nvPr/>
        </p:nvSpPr>
        <p:spPr bwMode="auto">
          <a:xfrm>
            <a:off x="1788781" y="889237"/>
            <a:ext cx="879458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ru-RU" b="1" dirty="0">
                <a:latin typeface="Arial"/>
                <a:cs typeface="Arial"/>
              </a:rPr>
              <a:t>Node.js. Начало</a:t>
            </a:r>
            <a:endParaRPr lang="ru-RU" b="1" dirty="0">
              <a:cs typeface="Arial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53F99F6-6210-4998-8E3F-38514E4974E8}"/>
              </a:ext>
            </a:extLst>
          </p:cNvPr>
          <p:cNvSpPr txBox="1">
            <a:spLocks noGrp="1"/>
          </p:cNvSpPr>
          <p:nvPr/>
        </p:nvSpPr>
        <p:spPr bwMode="auto">
          <a:xfrm>
            <a:off x="8534400" y="6178903"/>
            <a:ext cx="2133600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r>
              <a:rPr lang="ru-RU" altLang="ru-RU" sz="1600" dirty="0">
                <a:latin typeface="Arial"/>
                <a:cs typeface="Arial"/>
              </a:rPr>
              <a:t>36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C7CB612-01A9-4B68-AAE7-3CBD124C25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87982" y="1507468"/>
            <a:ext cx="9130975" cy="3858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en-US" sz="1800" dirty="0" err="1">
                <a:latin typeface="Arial"/>
                <a:cs typeface="Arial"/>
              </a:rPr>
              <a:t>Попробуем</a:t>
            </a:r>
            <a:r>
              <a:rPr lang="en-US" sz="1800" dirty="0">
                <a:latin typeface="Arial"/>
                <a:cs typeface="Arial"/>
              </a:rPr>
              <a:t> </a:t>
            </a:r>
            <a:r>
              <a:rPr lang="en-US" sz="1800" dirty="0" err="1">
                <a:latin typeface="Arial"/>
                <a:cs typeface="Arial"/>
              </a:rPr>
              <a:t>прочитать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содержимое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файла</a:t>
            </a:r>
            <a:endParaRPr lang="en-US" sz="1800" dirty="0" err="1">
              <a:cs typeface="Arial"/>
            </a:endParaRPr>
          </a:p>
        </p:txBody>
      </p:sp>
      <p:pic>
        <p:nvPicPr>
          <p:cNvPr id="7" name="Рисунок 7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0AC1F0BF-9B11-4BFC-8149-50C87A98A1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6745" y="2141291"/>
            <a:ext cx="5773682" cy="3249830"/>
          </a:xfrm>
          <a:prstGeom prst="rect">
            <a:avLst/>
          </a:prstGeom>
        </p:spPr>
      </p:pic>
      <p:pic>
        <p:nvPicPr>
          <p:cNvPr id="8" name="Рисунок 8">
            <a:extLst>
              <a:ext uri="{FF2B5EF4-FFF2-40B4-BE49-F238E27FC236}">
                <a16:creationId xmlns:a16="http://schemas.microsoft.com/office/drawing/2014/main" id="{F981FE3F-62C5-43F4-B9DF-A54FA4D2C5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7228" y="5866202"/>
            <a:ext cx="7323958" cy="494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6901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>
            <a:extLst>
              <a:ext uri="{FF2B5EF4-FFF2-40B4-BE49-F238E27FC236}">
                <a16:creationId xmlns:a16="http://schemas.microsoft.com/office/drawing/2014/main" id="{348AA85A-A2FB-48C8-A4D1-6F04C648A5B7}"/>
              </a:ext>
            </a:extLst>
          </p:cNvPr>
          <p:cNvSpPr>
            <a:spLocks/>
          </p:cNvSpPr>
          <p:nvPr/>
        </p:nvSpPr>
        <p:spPr bwMode="auto">
          <a:xfrm>
            <a:off x="1788781" y="889237"/>
            <a:ext cx="879458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ru-RU" b="1" dirty="0">
                <a:latin typeface="Arial"/>
                <a:cs typeface="Arial"/>
              </a:rPr>
              <a:t>Node.js. Начало</a:t>
            </a:r>
            <a:endParaRPr lang="ru-RU" b="1" dirty="0">
              <a:cs typeface="Arial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53F99F6-6210-4998-8E3F-38514E4974E8}"/>
              </a:ext>
            </a:extLst>
          </p:cNvPr>
          <p:cNvSpPr txBox="1">
            <a:spLocks noGrp="1"/>
          </p:cNvSpPr>
          <p:nvPr/>
        </p:nvSpPr>
        <p:spPr bwMode="auto">
          <a:xfrm>
            <a:off x="8534400" y="6178903"/>
            <a:ext cx="2133600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r>
              <a:rPr lang="ru-RU" altLang="ru-RU" sz="1600" dirty="0">
                <a:latin typeface="Arial"/>
                <a:cs typeface="Arial"/>
              </a:rPr>
              <a:t>37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C7CB612-01A9-4B68-AAE7-3CBD124C25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87982" y="1507468"/>
            <a:ext cx="9130975" cy="674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en-US" sz="1800" dirty="0" err="1">
                <a:latin typeface="Arial"/>
                <a:cs typeface="Arial"/>
              </a:rPr>
              <a:t>По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умолчанию</a:t>
            </a:r>
            <a:r>
              <a:rPr lang="en-US" sz="1800" dirty="0">
                <a:latin typeface="Arial"/>
                <a:cs typeface="Arial"/>
              </a:rPr>
              <a:t> Node.js </a:t>
            </a:r>
            <a:r>
              <a:rPr lang="en-US" sz="1800" dirty="0" err="1">
                <a:latin typeface="Arial"/>
                <a:cs typeface="Arial"/>
              </a:rPr>
              <a:t>всё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считывает</a:t>
            </a:r>
            <a:r>
              <a:rPr lang="en-US" sz="1800" dirty="0">
                <a:latin typeface="Arial"/>
                <a:cs typeface="Arial"/>
              </a:rPr>
              <a:t> в "</a:t>
            </a:r>
            <a:r>
              <a:rPr lang="en-US" sz="1800" dirty="0" err="1">
                <a:latin typeface="Arial"/>
                <a:cs typeface="Arial"/>
              </a:rPr>
              <a:t>буферах</a:t>
            </a:r>
            <a:r>
              <a:rPr lang="en-US" sz="1800" dirty="0">
                <a:latin typeface="Arial"/>
                <a:cs typeface="Arial"/>
              </a:rPr>
              <a:t>". </a:t>
            </a:r>
            <a:r>
              <a:rPr lang="en-US" sz="1800" dirty="0" err="1">
                <a:latin typeface="Arial"/>
                <a:cs typeface="Arial"/>
              </a:rPr>
              <a:t>Чтобы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превратить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буфер</a:t>
            </a:r>
            <a:r>
              <a:rPr lang="en-US" sz="1800" dirty="0">
                <a:latin typeface="Arial"/>
                <a:cs typeface="Arial"/>
              </a:rPr>
              <a:t> в </a:t>
            </a:r>
            <a:r>
              <a:rPr lang="en-US" sz="1800" dirty="0" err="1">
                <a:latin typeface="Arial"/>
                <a:cs typeface="Arial"/>
              </a:rPr>
              <a:t>строку</a:t>
            </a:r>
            <a:r>
              <a:rPr lang="en-US" sz="1800" dirty="0">
                <a:latin typeface="Arial"/>
                <a:cs typeface="Arial"/>
              </a:rPr>
              <a:t>, </a:t>
            </a:r>
            <a:r>
              <a:rPr lang="en-US" sz="1800" dirty="0" err="1">
                <a:latin typeface="Arial"/>
                <a:cs typeface="Arial"/>
              </a:rPr>
              <a:t>достаточно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написать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вторым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параметром</a:t>
            </a:r>
            <a:r>
              <a:rPr lang="en-US" sz="1800" dirty="0">
                <a:latin typeface="Arial"/>
                <a:cs typeface="Arial"/>
              </a:rPr>
              <a:t> "utf-8"</a:t>
            </a:r>
            <a:endParaRPr lang="en-US" sz="1800" dirty="0">
              <a:cs typeface="Arial"/>
            </a:endParaRPr>
          </a:p>
        </p:txBody>
      </p:sp>
      <p:pic>
        <p:nvPicPr>
          <p:cNvPr id="2" name="Рисунок 2">
            <a:extLst>
              <a:ext uri="{FF2B5EF4-FFF2-40B4-BE49-F238E27FC236}">
                <a16:creationId xmlns:a16="http://schemas.microsoft.com/office/drawing/2014/main" id="{69392F60-FE8F-408F-8EAC-5254EFC3B0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2951" y="2281429"/>
            <a:ext cx="5677337" cy="3197278"/>
          </a:xfrm>
          <a:prstGeom prst="rect">
            <a:avLst/>
          </a:prstGeom>
        </p:spPr>
      </p:pic>
      <p:pic>
        <p:nvPicPr>
          <p:cNvPr id="3" name="Рисунок 5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81647D4D-AAB1-4A13-AF25-0F5CB82EF2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2882" y="5755753"/>
            <a:ext cx="5826234" cy="759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21696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>
            <a:extLst>
              <a:ext uri="{FF2B5EF4-FFF2-40B4-BE49-F238E27FC236}">
                <a16:creationId xmlns:a16="http://schemas.microsoft.com/office/drawing/2014/main" id="{348AA85A-A2FB-48C8-A4D1-6F04C648A5B7}"/>
              </a:ext>
            </a:extLst>
          </p:cNvPr>
          <p:cNvSpPr>
            <a:spLocks/>
          </p:cNvSpPr>
          <p:nvPr/>
        </p:nvSpPr>
        <p:spPr bwMode="auto">
          <a:xfrm>
            <a:off x="1788781" y="889237"/>
            <a:ext cx="879458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ru-RU" b="1" dirty="0">
                <a:latin typeface="Arial"/>
                <a:cs typeface="Arial"/>
              </a:rPr>
              <a:t>Node.js. Начало</a:t>
            </a:r>
            <a:endParaRPr lang="ru-RU" b="1" dirty="0">
              <a:cs typeface="Arial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53F99F6-6210-4998-8E3F-38514E4974E8}"/>
              </a:ext>
            </a:extLst>
          </p:cNvPr>
          <p:cNvSpPr txBox="1">
            <a:spLocks noGrp="1"/>
          </p:cNvSpPr>
          <p:nvPr/>
        </p:nvSpPr>
        <p:spPr bwMode="auto">
          <a:xfrm>
            <a:off x="8534400" y="6178903"/>
            <a:ext cx="2133600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r>
              <a:rPr lang="ru-RU" altLang="ru-RU" sz="1600" dirty="0">
                <a:latin typeface="Arial"/>
                <a:cs typeface="Arial"/>
              </a:rPr>
              <a:t>38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C7CB612-01A9-4B68-AAE7-3CBD124C25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87982" y="1507468"/>
            <a:ext cx="9130975" cy="674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en-US" sz="1800" dirty="0" err="1">
                <a:latin typeface="Arial"/>
                <a:cs typeface="Arial"/>
              </a:rPr>
              <a:t>Рассмотрим</a:t>
            </a:r>
            <a:r>
              <a:rPr lang="en-US" sz="1800" dirty="0">
                <a:latin typeface="Arial"/>
                <a:cs typeface="Arial"/>
              </a:rPr>
              <a:t> </a:t>
            </a:r>
            <a:r>
              <a:rPr lang="en-US" sz="1800" dirty="0" err="1">
                <a:latin typeface="Arial"/>
                <a:cs typeface="Arial"/>
              </a:rPr>
              <a:t>библиотеку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os</a:t>
            </a:r>
            <a:r>
              <a:rPr lang="en-US" sz="1800" dirty="0">
                <a:latin typeface="Arial"/>
                <a:cs typeface="Arial"/>
              </a:rPr>
              <a:t> (operating system). </a:t>
            </a:r>
            <a:r>
              <a:rPr lang="en-US" sz="1800" dirty="0" err="1">
                <a:latin typeface="Arial"/>
                <a:cs typeface="Arial"/>
              </a:rPr>
              <a:t>Попробуем</a:t>
            </a:r>
            <a:r>
              <a:rPr lang="en-US" sz="1800" dirty="0">
                <a:latin typeface="Arial"/>
                <a:cs typeface="Arial"/>
              </a:rPr>
              <a:t> </a:t>
            </a:r>
            <a:r>
              <a:rPr lang="en-US" sz="1800" dirty="0" err="1">
                <a:latin typeface="Arial"/>
                <a:cs typeface="Arial"/>
              </a:rPr>
              <a:t>узнать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некоторые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детали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текущей</a:t>
            </a:r>
            <a:r>
              <a:rPr lang="en-US" sz="1800" dirty="0">
                <a:latin typeface="Arial"/>
                <a:cs typeface="Arial"/>
              </a:rPr>
              <a:t> ОС. </a:t>
            </a:r>
            <a:r>
              <a:rPr lang="en-US" sz="1800" dirty="0" err="1">
                <a:latin typeface="Arial"/>
                <a:cs typeface="Arial"/>
              </a:rPr>
              <a:t>Создадим</a:t>
            </a:r>
            <a:r>
              <a:rPr lang="en-US" sz="1800" dirty="0">
                <a:latin typeface="Arial"/>
                <a:cs typeface="Arial"/>
              </a:rPr>
              <a:t> </a:t>
            </a:r>
            <a:r>
              <a:rPr lang="en-US" sz="1800" dirty="0" err="1">
                <a:latin typeface="Arial"/>
                <a:cs typeface="Arial"/>
              </a:rPr>
              <a:t>файл</a:t>
            </a:r>
            <a:r>
              <a:rPr lang="en-US" sz="1800" dirty="0">
                <a:latin typeface="Arial"/>
                <a:cs typeface="Arial"/>
              </a:rPr>
              <a:t> os.js</a:t>
            </a:r>
          </a:p>
          <a:p>
            <a:pPr>
              <a:buNone/>
            </a:pPr>
            <a:endParaRPr lang="en-US" sz="1800" dirty="0">
              <a:cs typeface="Arial"/>
            </a:endParaRPr>
          </a:p>
        </p:txBody>
      </p:sp>
      <p:pic>
        <p:nvPicPr>
          <p:cNvPr id="7" name="Рисунок 7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FB1F6BC3-DB74-4D5A-8205-036AD6D06C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745" y="2491569"/>
            <a:ext cx="5773682" cy="3066034"/>
          </a:xfrm>
          <a:prstGeom prst="rect">
            <a:avLst/>
          </a:prstGeom>
        </p:spPr>
      </p:pic>
      <p:pic>
        <p:nvPicPr>
          <p:cNvPr id="8" name="Рисунок 8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442B8966-B2CC-46E0-884A-AE06F1812C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2538" y="3282811"/>
            <a:ext cx="5274440" cy="1501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81702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>
            <a:extLst>
              <a:ext uri="{FF2B5EF4-FFF2-40B4-BE49-F238E27FC236}">
                <a16:creationId xmlns:a16="http://schemas.microsoft.com/office/drawing/2014/main" id="{348AA85A-A2FB-48C8-A4D1-6F04C648A5B7}"/>
              </a:ext>
            </a:extLst>
          </p:cNvPr>
          <p:cNvSpPr>
            <a:spLocks/>
          </p:cNvSpPr>
          <p:nvPr/>
        </p:nvSpPr>
        <p:spPr bwMode="auto">
          <a:xfrm>
            <a:off x="1788781" y="889237"/>
            <a:ext cx="879458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ru-RU" b="1" dirty="0">
                <a:latin typeface="Arial"/>
                <a:cs typeface="Arial"/>
              </a:rPr>
              <a:t>Node.js. Начало</a:t>
            </a:r>
            <a:endParaRPr lang="ru-RU" b="1" dirty="0">
              <a:cs typeface="Arial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53F99F6-6210-4998-8E3F-38514E4974E8}"/>
              </a:ext>
            </a:extLst>
          </p:cNvPr>
          <p:cNvSpPr txBox="1">
            <a:spLocks noGrp="1"/>
          </p:cNvSpPr>
          <p:nvPr/>
        </p:nvSpPr>
        <p:spPr bwMode="auto">
          <a:xfrm>
            <a:off x="8534400" y="6178903"/>
            <a:ext cx="2133600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r>
              <a:rPr lang="ru-RU" altLang="ru-RU" sz="1600" dirty="0">
                <a:latin typeface="Arial"/>
                <a:cs typeface="Arial"/>
              </a:rPr>
              <a:t>39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C7CB612-01A9-4B68-AAE7-3CBD124C25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87982" y="1507468"/>
            <a:ext cx="9130975" cy="4471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en-US" sz="1800" dirty="0" err="1">
                <a:latin typeface="Arial"/>
                <a:cs typeface="Arial"/>
              </a:rPr>
              <a:t>Также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можно</a:t>
            </a:r>
            <a:r>
              <a:rPr lang="en-US" sz="1800" dirty="0">
                <a:latin typeface="Arial"/>
                <a:cs typeface="Arial"/>
              </a:rPr>
              <a:t> </a:t>
            </a:r>
            <a:r>
              <a:rPr lang="en-US" sz="1800" dirty="0" err="1">
                <a:latin typeface="Arial"/>
                <a:cs typeface="Arial"/>
              </a:rPr>
              <a:t>узнать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некоторую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информацию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по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процессорам</a:t>
            </a:r>
            <a:r>
              <a:rPr lang="en-US" sz="1800" dirty="0">
                <a:latin typeface="Arial"/>
                <a:cs typeface="Arial"/>
              </a:rPr>
              <a:t> </a:t>
            </a:r>
            <a:r>
              <a:rPr lang="en-US" sz="1800" dirty="0" err="1">
                <a:latin typeface="Arial"/>
                <a:cs typeface="Arial"/>
              </a:rPr>
              <a:t>текущей</a:t>
            </a:r>
            <a:r>
              <a:rPr lang="en-US" sz="1800" dirty="0">
                <a:latin typeface="Arial"/>
                <a:cs typeface="Arial"/>
              </a:rPr>
              <a:t> ОС</a:t>
            </a:r>
          </a:p>
          <a:p>
            <a:pPr>
              <a:buNone/>
            </a:pPr>
            <a:endParaRPr lang="en-US" sz="1800" dirty="0">
              <a:cs typeface="Arial"/>
            </a:endParaRPr>
          </a:p>
        </p:txBody>
      </p:sp>
      <p:pic>
        <p:nvPicPr>
          <p:cNvPr id="2" name="Рисунок 2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8B8C7DD7-1624-46F4-A968-C3AA40550E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0884" y="2842831"/>
            <a:ext cx="5616027" cy="2240889"/>
          </a:xfrm>
          <a:prstGeom prst="rect">
            <a:avLst/>
          </a:prstGeom>
        </p:spPr>
      </p:pic>
      <p:pic>
        <p:nvPicPr>
          <p:cNvPr id="3" name="Рисунок 5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02712862-6AFE-490A-994E-A5C47D0194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1017" y="1993462"/>
            <a:ext cx="2560518" cy="4684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1444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>
            <a:extLst>
              <a:ext uri="{FF2B5EF4-FFF2-40B4-BE49-F238E27FC236}">
                <a16:creationId xmlns:a16="http://schemas.microsoft.com/office/drawing/2014/main" id="{348AA85A-A2FB-48C8-A4D1-6F04C648A5B7}"/>
              </a:ext>
            </a:extLst>
          </p:cNvPr>
          <p:cNvSpPr>
            <a:spLocks/>
          </p:cNvSpPr>
          <p:nvPr/>
        </p:nvSpPr>
        <p:spPr bwMode="auto">
          <a:xfrm>
            <a:off x="1788781" y="889237"/>
            <a:ext cx="879458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ru-RU" b="1" dirty="0">
                <a:latin typeface="Arial"/>
                <a:cs typeface="Arial"/>
              </a:rPr>
              <a:t>Node.js. История</a:t>
            </a:r>
            <a:endParaRPr lang="ru-RU" b="1" dirty="0">
              <a:cs typeface="Arial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53F99F6-6210-4998-8E3F-38514E4974E8}"/>
              </a:ext>
            </a:extLst>
          </p:cNvPr>
          <p:cNvSpPr txBox="1">
            <a:spLocks noGrp="1"/>
          </p:cNvSpPr>
          <p:nvPr/>
        </p:nvSpPr>
        <p:spPr bwMode="auto">
          <a:xfrm>
            <a:off x="8534400" y="6178903"/>
            <a:ext cx="2133600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r>
              <a:rPr lang="ru-RU" altLang="ru-RU" sz="1600" dirty="0">
                <a:latin typeface="Arial"/>
                <a:cs typeface="Arial"/>
              </a:rPr>
              <a:t>4</a:t>
            </a:r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D215503F-5F7F-48BF-9CE5-9CFD652DFB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87982" y="1507468"/>
            <a:ext cx="9130975" cy="442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en-US" sz="1800" dirty="0">
                <a:latin typeface="Arial"/>
                <a:cs typeface="Arial"/>
              </a:rPr>
              <a:t>В 1996 </a:t>
            </a:r>
            <a:r>
              <a:rPr lang="en-US" sz="1800" dirty="0" err="1">
                <a:latin typeface="Arial"/>
                <a:cs typeface="Arial"/>
              </a:rPr>
              <a:t>году</a:t>
            </a:r>
            <a:r>
              <a:rPr lang="en-US" sz="1800" dirty="0">
                <a:latin typeface="Arial"/>
                <a:cs typeface="Arial"/>
              </a:rPr>
              <a:t> в </a:t>
            </a:r>
            <a:r>
              <a:rPr lang="en-US" sz="1800" dirty="0" err="1">
                <a:latin typeface="Arial"/>
                <a:cs typeface="Arial"/>
              </a:rPr>
              <a:t>компании</a:t>
            </a:r>
            <a:r>
              <a:rPr lang="en-US" sz="1800" dirty="0">
                <a:latin typeface="Arial"/>
                <a:cs typeface="Arial"/>
              </a:rPr>
              <a:t> Netscape </a:t>
            </a:r>
            <a:r>
              <a:rPr lang="en-US" sz="1800" dirty="0" err="1">
                <a:latin typeface="Arial"/>
                <a:cs typeface="Arial"/>
              </a:rPr>
              <a:t>были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попытки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создания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серверного</a:t>
            </a:r>
            <a:r>
              <a:rPr lang="en-US" sz="1800" dirty="0">
                <a:latin typeface="Arial"/>
                <a:cs typeface="Arial"/>
              </a:rPr>
              <a:t> JavaScript, </a:t>
            </a:r>
            <a:r>
              <a:rPr lang="en-US" sz="1800" dirty="0" err="1">
                <a:latin typeface="Arial"/>
                <a:cs typeface="Arial"/>
              </a:rPr>
              <a:t>однако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технология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не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получила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распространения</a:t>
            </a:r>
            <a:r>
              <a:rPr lang="en-US" sz="1800" dirty="0">
                <a:latin typeface="Arial"/>
                <a:cs typeface="Arial"/>
              </a:rPr>
              <a:t>. Node.js </a:t>
            </a:r>
            <a:r>
              <a:rPr lang="en-US" sz="1800" dirty="0" err="1">
                <a:latin typeface="Arial"/>
                <a:cs typeface="Arial"/>
              </a:rPr>
              <a:t>разработал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Райан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Даль</a:t>
            </a:r>
            <a:r>
              <a:rPr lang="en-US" sz="1800" dirty="0">
                <a:latin typeface="Arial"/>
                <a:cs typeface="Arial"/>
              </a:rPr>
              <a:t> в 2009 </a:t>
            </a:r>
            <a:r>
              <a:rPr lang="en-US" sz="1800" dirty="0" err="1">
                <a:latin typeface="Arial"/>
                <a:cs typeface="Arial"/>
              </a:rPr>
              <a:t>году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после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двух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лет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экспериментирования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над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созданием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серверных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веб-компонентов</a:t>
            </a:r>
            <a:r>
              <a:rPr lang="en-US" sz="1800" dirty="0">
                <a:latin typeface="Arial"/>
                <a:cs typeface="Arial"/>
              </a:rPr>
              <a:t>. В </a:t>
            </a:r>
            <a:r>
              <a:rPr lang="en-US" sz="1800" dirty="0" err="1">
                <a:latin typeface="Arial"/>
                <a:cs typeface="Arial"/>
              </a:rPr>
              <a:t>ходе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своих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исследований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он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пришёл</a:t>
            </a:r>
            <a:r>
              <a:rPr lang="en-US" sz="1800" dirty="0">
                <a:latin typeface="Arial"/>
                <a:cs typeface="Arial"/>
              </a:rPr>
              <a:t> к </a:t>
            </a:r>
            <a:r>
              <a:rPr lang="en-US" sz="1800" dirty="0" err="1">
                <a:latin typeface="Arial"/>
                <a:cs typeface="Arial"/>
              </a:rPr>
              <a:t>выводу</a:t>
            </a:r>
            <a:r>
              <a:rPr lang="en-US" sz="1800" dirty="0">
                <a:latin typeface="Arial"/>
                <a:cs typeface="Arial"/>
              </a:rPr>
              <a:t>, </a:t>
            </a:r>
            <a:r>
              <a:rPr lang="en-US" sz="1800" dirty="0" err="1">
                <a:latin typeface="Arial"/>
                <a:cs typeface="Arial"/>
              </a:rPr>
              <a:t>что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вместо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традиционной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модели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параллелизма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на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основе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потоков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следует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обратиться</a:t>
            </a:r>
            <a:r>
              <a:rPr lang="en-US" sz="1800" dirty="0">
                <a:latin typeface="Arial"/>
                <a:cs typeface="Arial"/>
              </a:rPr>
              <a:t> к </a:t>
            </a:r>
            <a:r>
              <a:rPr lang="en-US" sz="1800" b="1" dirty="0" err="1">
                <a:latin typeface="Arial"/>
                <a:cs typeface="Arial"/>
              </a:rPr>
              <a:t>событийно-ориентированным</a:t>
            </a:r>
            <a:r>
              <a:rPr lang="en-US" sz="1800" b="1" dirty="0">
                <a:latin typeface="Arial"/>
                <a:cs typeface="Arial"/>
              </a:rPr>
              <a:t> </a:t>
            </a:r>
            <a:r>
              <a:rPr lang="en-US" sz="1800" b="1" dirty="0" err="1">
                <a:latin typeface="Arial"/>
                <a:cs typeface="Arial"/>
              </a:rPr>
              <a:t>системам</a:t>
            </a:r>
            <a:r>
              <a:rPr lang="en-US" sz="1800" dirty="0">
                <a:latin typeface="Arial"/>
                <a:cs typeface="Arial"/>
              </a:rPr>
              <a:t>. </a:t>
            </a:r>
            <a:r>
              <a:rPr lang="en-US" sz="1800" dirty="0" err="1">
                <a:latin typeface="Arial"/>
                <a:cs typeface="Arial"/>
              </a:rPr>
              <a:t>Эта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модель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была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выбрана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из-за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простоты</a:t>
            </a:r>
            <a:r>
              <a:rPr lang="en-US" sz="1800" dirty="0">
                <a:latin typeface="Arial"/>
                <a:cs typeface="Arial"/>
              </a:rPr>
              <a:t>, </a:t>
            </a:r>
            <a:r>
              <a:rPr lang="en-US" sz="1800" dirty="0" err="1">
                <a:latin typeface="Arial"/>
                <a:cs typeface="Arial"/>
              </a:rPr>
              <a:t>низких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накладных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расходов</a:t>
            </a:r>
            <a:r>
              <a:rPr lang="en-US" sz="1800" dirty="0">
                <a:latin typeface="Arial"/>
                <a:cs typeface="Arial"/>
              </a:rPr>
              <a:t> и </a:t>
            </a:r>
            <a:r>
              <a:rPr lang="en-US" sz="1800" dirty="0" err="1">
                <a:latin typeface="Arial"/>
                <a:cs typeface="Arial"/>
              </a:rPr>
              <a:t>быстродействия</a:t>
            </a:r>
            <a:r>
              <a:rPr lang="en-US" sz="1800" dirty="0">
                <a:latin typeface="Arial"/>
                <a:cs typeface="Arial"/>
              </a:rPr>
              <a:t>. </a:t>
            </a:r>
            <a:r>
              <a:rPr lang="en-US" sz="1800" dirty="0" err="1">
                <a:latin typeface="Arial"/>
                <a:cs typeface="Arial"/>
              </a:rPr>
              <a:t>Целью</a:t>
            </a:r>
            <a:r>
              <a:rPr lang="en-US" sz="1800" dirty="0">
                <a:latin typeface="Arial"/>
                <a:cs typeface="Arial"/>
              </a:rPr>
              <a:t> Node </a:t>
            </a:r>
            <a:r>
              <a:rPr lang="en-US" sz="1800" dirty="0" err="1">
                <a:latin typeface="Arial"/>
                <a:cs typeface="Arial"/>
              </a:rPr>
              <a:t>является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предложить</a:t>
            </a:r>
            <a:r>
              <a:rPr lang="en-US" sz="1800" dirty="0">
                <a:latin typeface="Arial"/>
                <a:cs typeface="Arial"/>
              </a:rPr>
              <a:t> «</a:t>
            </a:r>
            <a:r>
              <a:rPr lang="en-US" sz="1800" dirty="0" err="1">
                <a:latin typeface="Arial"/>
                <a:cs typeface="Arial"/>
              </a:rPr>
              <a:t>простой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способ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построения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масштабируемых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сетевых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серверов</a:t>
            </a:r>
            <a:r>
              <a:rPr lang="en-US" sz="1800" dirty="0">
                <a:latin typeface="Arial"/>
                <a:cs typeface="Arial"/>
              </a:rPr>
              <a:t>». В </a:t>
            </a:r>
            <a:r>
              <a:rPr lang="en-US" sz="1800" dirty="0" err="1">
                <a:latin typeface="Arial"/>
                <a:cs typeface="Arial"/>
              </a:rPr>
              <a:t>декабре</a:t>
            </a:r>
            <a:r>
              <a:rPr lang="en-US" sz="1800" dirty="0">
                <a:latin typeface="Arial"/>
                <a:cs typeface="Arial"/>
              </a:rPr>
              <a:t> 2014 </a:t>
            </a:r>
            <a:r>
              <a:rPr lang="en-US" sz="1800" dirty="0" err="1">
                <a:latin typeface="Arial"/>
                <a:cs typeface="Arial"/>
              </a:rPr>
              <a:t>года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был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создан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форк</a:t>
            </a:r>
            <a:r>
              <a:rPr lang="en-US" sz="1800" dirty="0">
                <a:latin typeface="Arial"/>
                <a:cs typeface="Arial"/>
              </a:rPr>
              <a:t> io.js. В </a:t>
            </a:r>
            <a:r>
              <a:rPr lang="en-US" sz="1800" dirty="0" err="1">
                <a:latin typeface="Arial"/>
                <a:cs typeface="Arial"/>
              </a:rPr>
              <a:t>мае</a:t>
            </a:r>
            <a:r>
              <a:rPr lang="en-US" sz="1800" dirty="0">
                <a:latin typeface="Arial"/>
                <a:cs typeface="Arial"/>
              </a:rPr>
              <a:t> 2015 </a:t>
            </a:r>
            <a:r>
              <a:rPr lang="en-US" sz="1800" dirty="0" err="1">
                <a:latin typeface="Arial"/>
                <a:cs typeface="Arial"/>
              </a:rPr>
              <a:t>года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было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принято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решение</a:t>
            </a:r>
            <a:r>
              <a:rPr lang="en-US" sz="1800" dirty="0">
                <a:latin typeface="Arial"/>
                <a:cs typeface="Arial"/>
              </a:rPr>
              <a:t> о </a:t>
            </a:r>
            <a:r>
              <a:rPr lang="en-US" sz="1800" dirty="0" err="1">
                <a:latin typeface="Arial"/>
                <a:cs typeface="Arial"/>
              </a:rPr>
              <a:t>слиянии</a:t>
            </a:r>
            <a:r>
              <a:rPr lang="en-US" sz="1800" dirty="0">
                <a:latin typeface="Arial"/>
                <a:cs typeface="Arial"/>
              </a:rPr>
              <a:t> io.js и Node.js и </a:t>
            </a:r>
            <a:r>
              <a:rPr lang="en-US" sz="1800" dirty="0" err="1">
                <a:latin typeface="Arial"/>
                <a:cs typeface="Arial"/>
              </a:rPr>
              <a:t>дальнейшем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развитии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под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эгидой</a:t>
            </a:r>
            <a:r>
              <a:rPr lang="en-US" sz="1800" dirty="0">
                <a:latin typeface="Arial"/>
                <a:cs typeface="Arial"/>
              </a:rPr>
              <a:t> Node.js Foundation. 8 </a:t>
            </a:r>
            <a:r>
              <a:rPr lang="en-US" sz="1800" dirty="0" err="1">
                <a:latin typeface="Arial"/>
                <a:cs typeface="Arial"/>
              </a:rPr>
              <a:t>сентября</a:t>
            </a:r>
            <a:r>
              <a:rPr lang="en-US" sz="1800" dirty="0">
                <a:latin typeface="Arial"/>
                <a:cs typeface="Arial"/>
              </a:rPr>
              <a:t> 2015 </a:t>
            </a:r>
            <a:r>
              <a:rPr lang="en-US" sz="1800" dirty="0" err="1">
                <a:latin typeface="Arial"/>
                <a:cs typeface="Arial"/>
              </a:rPr>
              <a:t>года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вышел</a:t>
            </a:r>
            <a:r>
              <a:rPr lang="en-US" sz="1800" dirty="0">
                <a:latin typeface="Arial"/>
                <a:cs typeface="Arial"/>
              </a:rPr>
              <a:t> Node.js v4.0.0 </a:t>
            </a:r>
            <a:r>
              <a:rPr lang="en-US" sz="1800" dirty="0" err="1">
                <a:latin typeface="Arial"/>
                <a:cs typeface="Arial"/>
              </a:rPr>
              <a:t>как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результат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слияния</a:t>
            </a:r>
            <a:r>
              <a:rPr lang="en-US" sz="1800" dirty="0">
                <a:latin typeface="Arial"/>
                <a:cs typeface="Arial"/>
              </a:rPr>
              <a:t> Node.js v0.12.7 и io.js v3.3.0. </a:t>
            </a:r>
            <a:r>
              <a:rPr lang="en-US" sz="1800" dirty="0" err="1">
                <a:latin typeface="Arial"/>
                <a:cs typeface="Arial"/>
              </a:rPr>
              <a:t>Важными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событиями</a:t>
            </a:r>
            <a:r>
              <a:rPr lang="en-US" sz="1800" dirty="0">
                <a:latin typeface="Arial"/>
                <a:cs typeface="Arial"/>
              </a:rPr>
              <a:t> в </a:t>
            </a:r>
            <a:r>
              <a:rPr lang="en-US" sz="1800" dirty="0" err="1">
                <a:latin typeface="Arial"/>
                <a:cs typeface="Arial"/>
              </a:rPr>
              <a:t>развитии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платформы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стало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появление</a:t>
            </a:r>
            <a:r>
              <a:rPr lang="en-US" sz="1800" dirty="0">
                <a:latin typeface="Arial"/>
                <a:cs typeface="Arial"/>
              </a:rPr>
              <a:t> Atomics и </a:t>
            </a:r>
            <a:r>
              <a:rPr lang="en-US" sz="1800" dirty="0" err="1">
                <a:latin typeface="Arial"/>
                <a:cs typeface="Arial"/>
              </a:rPr>
              <a:t>SharedArrayBuffer</a:t>
            </a:r>
            <a:r>
              <a:rPr lang="en-US" sz="1800" dirty="0">
                <a:latin typeface="Arial"/>
                <a:cs typeface="Arial"/>
              </a:rPr>
              <a:t> в Node.js 9, а </a:t>
            </a:r>
            <a:r>
              <a:rPr lang="en-US" sz="1800" dirty="0" err="1">
                <a:latin typeface="Arial"/>
                <a:cs typeface="Arial"/>
              </a:rPr>
              <a:t>также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worker_threads</a:t>
            </a:r>
            <a:r>
              <a:rPr lang="en-US" sz="1800" dirty="0">
                <a:latin typeface="Arial"/>
                <a:cs typeface="Arial"/>
              </a:rPr>
              <a:t> в Node.js 10.5 (и </a:t>
            </a:r>
            <a:r>
              <a:rPr lang="en-US" sz="1800" dirty="0" err="1">
                <a:latin typeface="Arial"/>
                <a:cs typeface="Arial"/>
              </a:rPr>
              <a:t>существенное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развитие</a:t>
            </a:r>
            <a:r>
              <a:rPr lang="en-US" sz="1800" dirty="0">
                <a:latin typeface="Arial"/>
                <a:cs typeface="Arial"/>
              </a:rPr>
              <a:t> в Node.js 12). </a:t>
            </a:r>
            <a:r>
              <a:rPr lang="en-US" sz="1800" dirty="0" err="1">
                <a:latin typeface="Arial"/>
                <a:cs typeface="Arial"/>
              </a:rPr>
              <a:t>Это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позволило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создавать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многопоточные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параллельные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приложения</a:t>
            </a:r>
            <a:r>
              <a:rPr lang="en-US" sz="1800" dirty="0">
                <a:latin typeface="Arial"/>
                <a:cs typeface="Arial"/>
              </a:rPr>
              <a:t>, </a:t>
            </a:r>
            <a:r>
              <a:rPr lang="en-US" sz="1800" dirty="0" err="1">
                <a:latin typeface="Arial"/>
                <a:cs typeface="Arial"/>
              </a:rPr>
              <a:t>реализовывать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примитивы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параллельного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программирования</a:t>
            </a:r>
            <a:r>
              <a:rPr lang="en-US" sz="1800" dirty="0">
                <a:latin typeface="Arial"/>
                <a:cs typeface="Arial"/>
              </a:rPr>
              <a:t> и </a:t>
            </a:r>
            <a:r>
              <a:rPr lang="en-US" sz="1800" dirty="0" err="1">
                <a:latin typeface="Arial"/>
                <a:cs typeface="Arial"/>
              </a:rPr>
              <a:t>работать</a:t>
            </a:r>
            <a:r>
              <a:rPr lang="en-US" sz="1800" dirty="0">
                <a:latin typeface="Arial"/>
                <a:cs typeface="Arial"/>
              </a:rPr>
              <a:t> с </a:t>
            </a:r>
            <a:r>
              <a:rPr lang="en-US" sz="1800" dirty="0" err="1">
                <a:latin typeface="Arial"/>
                <a:cs typeface="Arial"/>
              </a:rPr>
              <a:t>разделяемой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памятью</a:t>
            </a:r>
            <a:r>
              <a:rPr lang="en-US" sz="1800" dirty="0">
                <a:latin typeface="Arial"/>
                <a:cs typeface="Arial"/>
              </a:rPr>
              <a:t>.</a:t>
            </a:r>
            <a:endParaRPr lang="ru-RU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2414578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>
            <a:extLst>
              <a:ext uri="{FF2B5EF4-FFF2-40B4-BE49-F238E27FC236}">
                <a16:creationId xmlns:a16="http://schemas.microsoft.com/office/drawing/2014/main" id="{348AA85A-A2FB-48C8-A4D1-6F04C648A5B7}"/>
              </a:ext>
            </a:extLst>
          </p:cNvPr>
          <p:cNvSpPr>
            <a:spLocks/>
          </p:cNvSpPr>
          <p:nvPr/>
        </p:nvSpPr>
        <p:spPr bwMode="auto">
          <a:xfrm>
            <a:off x="1788781" y="889237"/>
            <a:ext cx="879458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ru-RU" b="1" dirty="0">
                <a:latin typeface="Arial"/>
                <a:cs typeface="Arial"/>
              </a:rPr>
              <a:t>Node.js. Начало</a:t>
            </a:r>
            <a:endParaRPr lang="ru-RU" b="1" dirty="0">
              <a:cs typeface="Arial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53F99F6-6210-4998-8E3F-38514E4974E8}"/>
              </a:ext>
            </a:extLst>
          </p:cNvPr>
          <p:cNvSpPr txBox="1">
            <a:spLocks noGrp="1"/>
          </p:cNvSpPr>
          <p:nvPr/>
        </p:nvSpPr>
        <p:spPr bwMode="auto">
          <a:xfrm>
            <a:off x="8534400" y="6178903"/>
            <a:ext cx="2133600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r>
              <a:rPr lang="ru-RU" altLang="ru-RU" sz="1600" dirty="0">
                <a:latin typeface="Arial"/>
                <a:cs typeface="Arial"/>
              </a:rPr>
              <a:t>40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C7CB612-01A9-4B68-AAE7-3CBD124C25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87982" y="1507468"/>
            <a:ext cx="9130975" cy="718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en-US" sz="1800" dirty="0" err="1">
                <a:latin typeface="Arial"/>
                <a:cs typeface="Arial"/>
              </a:rPr>
              <a:t>Рассмотрим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библиотеку</a:t>
            </a:r>
            <a:r>
              <a:rPr lang="en-US" sz="1800" dirty="0">
                <a:latin typeface="Arial"/>
                <a:cs typeface="Arial"/>
              </a:rPr>
              <a:t> events. </a:t>
            </a:r>
            <a:r>
              <a:rPr lang="en-US" sz="1800" dirty="0" err="1">
                <a:latin typeface="Arial"/>
                <a:cs typeface="Arial"/>
              </a:rPr>
              <a:t>Начнём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работу</a:t>
            </a:r>
            <a:r>
              <a:rPr lang="en-US" sz="1800" dirty="0">
                <a:latin typeface="Arial"/>
                <a:cs typeface="Arial"/>
              </a:rPr>
              <a:t> с </a:t>
            </a:r>
            <a:r>
              <a:rPr lang="en-US" sz="1800" dirty="0" err="1">
                <a:latin typeface="Arial"/>
                <a:cs typeface="Arial"/>
              </a:rPr>
              <a:t>классом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EventEmitter</a:t>
            </a:r>
            <a:r>
              <a:rPr lang="en-US" sz="1800" dirty="0">
                <a:latin typeface="Arial"/>
                <a:cs typeface="Arial"/>
              </a:rPr>
              <a:t>. </a:t>
            </a:r>
            <a:r>
              <a:rPr lang="en-US" sz="1800" dirty="0" err="1">
                <a:latin typeface="Arial"/>
                <a:cs typeface="Arial"/>
              </a:rPr>
              <a:t>Создадим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файл</a:t>
            </a:r>
            <a:r>
              <a:rPr lang="en-US" sz="1800" dirty="0">
                <a:latin typeface="Arial"/>
                <a:cs typeface="Arial"/>
              </a:rPr>
              <a:t> events.js и </a:t>
            </a:r>
            <a:r>
              <a:rPr lang="en-US" sz="1800" dirty="0" err="1">
                <a:latin typeface="Arial"/>
                <a:cs typeface="Arial"/>
              </a:rPr>
              <a:t>начальный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объект</a:t>
            </a:r>
            <a:r>
              <a:rPr lang="en-US" sz="1800" dirty="0">
                <a:latin typeface="Arial"/>
                <a:cs typeface="Arial"/>
              </a:rPr>
              <a:t> emitter</a:t>
            </a:r>
            <a:endParaRPr lang="ru-RU" dirty="0"/>
          </a:p>
        </p:txBody>
      </p:sp>
      <p:pic>
        <p:nvPicPr>
          <p:cNvPr id="6" name="Рисунок 6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D3B42B36-B326-4ADC-BD23-74D0CA7A34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9779" y="2778735"/>
            <a:ext cx="4687613" cy="2553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70109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>
            <a:extLst>
              <a:ext uri="{FF2B5EF4-FFF2-40B4-BE49-F238E27FC236}">
                <a16:creationId xmlns:a16="http://schemas.microsoft.com/office/drawing/2014/main" id="{348AA85A-A2FB-48C8-A4D1-6F04C648A5B7}"/>
              </a:ext>
            </a:extLst>
          </p:cNvPr>
          <p:cNvSpPr>
            <a:spLocks/>
          </p:cNvSpPr>
          <p:nvPr/>
        </p:nvSpPr>
        <p:spPr bwMode="auto">
          <a:xfrm>
            <a:off x="1788781" y="889237"/>
            <a:ext cx="879458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ru-RU" b="1" dirty="0">
                <a:latin typeface="Arial"/>
                <a:cs typeface="Arial"/>
              </a:rPr>
              <a:t>Node.js. Начало</a:t>
            </a:r>
            <a:endParaRPr lang="ru-RU" b="1" dirty="0">
              <a:cs typeface="Arial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53F99F6-6210-4998-8E3F-38514E4974E8}"/>
              </a:ext>
            </a:extLst>
          </p:cNvPr>
          <p:cNvSpPr txBox="1">
            <a:spLocks noGrp="1"/>
          </p:cNvSpPr>
          <p:nvPr/>
        </p:nvSpPr>
        <p:spPr bwMode="auto">
          <a:xfrm>
            <a:off x="8534400" y="6178903"/>
            <a:ext cx="2133600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r>
              <a:rPr lang="ru-RU" altLang="ru-RU" sz="1600" dirty="0">
                <a:latin typeface="Arial"/>
                <a:cs typeface="Arial"/>
              </a:rPr>
              <a:t>41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C7CB612-01A9-4B68-AAE7-3CBD124C25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87982" y="1507468"/>
            <a:ext cx="9130975" cy="718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en-US" sz="1800" dirty="0" err="1">
                <a:latin typeface="Arial"/>
                <a:cs typeface="Arial"/>
              </a:rPr>
              <a:t>Добавим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слушатель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событий</a:t>
            </a:r>
            <a:r>
              <a:rPr lang="en-US" sz="1800" dirty="0">
                <a:latin typeface="Arial"/>
                <a:cs typeface="Arial"/>
              </a:rPr>
              <a:t> (on) и </a:t>
            </a:r>
            <a:r>
              <a:rPr lang="en-US" sz="1800" dirty="0" err="1">
                <a:latin typeface="Arial"/>
                <a:cs typeface="Arial"/>
              </a:rPr>
              <a:t>его</a:t>
            </a:r>
            <a:r>
              <a:rPr lang="en-US" sz="1800" dirty="0">
                <a:latin typeface="Arial"/>
                <a:cs typeface="Arial"/>
              </a:rPr>
              <a:t> </a:t>
            </a:r>
            <a:r>
              <a:rPr lang="en-US" sz="1800" dirty="0" err="1">
                <a:latin typeface="Arial"/>
                <a:cs typeface="Arial"/>
              </a:rPr>
              <a:t>реализацию</a:t>
            </a:r>
            <a:r>
              <a:rPr lang="en-US" sz="1800" dirty="0">
                <a:latin typeface="Arial"/>
                <a:cs typeface="Arial"/>
              </a:rPr>
              <a:t> (emit). </a:t>
            </a:r>
            <a:r>
              <a:rPr lang="en-US" sz="1800" dirty="0" err="1">
                <a:latin typeface="Arial"/>
                <a:cs typeface="Arial"/>
              </a:rPr>
              <a:t>Первый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параметр</a:t>
            </a:r>
            <a:r>
              <a:rPr lang="en-US" sz="1800" dirty="0">
                <a:latin typeface="Arial"/>
                <a:cs typeface="Arial"/>
              </a:rPr>
              <a:t> - </a:t>
            </a:r>
            <a:r>
              <a:rPr lang="en-US" sz="1800" dirty="0" err="1">
                <a:latin typeface="Arial"/>
                <a:cs typeface="Arial"/>
              </a:rPr>
              <a:t>название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события</a:t>
            </a:r>
            <a:r>
              <a:rPr lang="en-US" sz="1800" dirty="0">
                <a:latin typeface="Arial"/>
                <a:cs typeface="Arial"/>
              </a:rPr>
              <a:t> (</a:t>
            </a:r>
            <a:r>
              <a:rPr lang="en-US" sz="1800" dirty="0" err="1">
                <a:latin typeface="Arial"/>
                <a:cs typeface="Arial"/>
              </a:rPr>
              <a:t>может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быть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любым</a:t>
            </a:r>
            <a:r>
              <a:rPr lang="en-US" sz="1800" dirty="0">
                <a:latin typeface="Arial"/>
                <a:cs typeface="Arial"/>
              </a:rPr>
              <a:t>), </a:t>
            </a:r>
            <a:r>
              <a:rPr lang="en-US" sz="1800" dirty="0" err="1">
                <a:latin typeface="Arial"/>
                <a:cs typeface="Arial"/>
              </a:rPr>
              <a:t>второй</a:t>
            </a:r>
            <a:r>
              <a:rPr lang="en-US" sz="1800" dirty="0">
                <a:latin typeface="Arial"/>
                <a:cs typeface="Arial"/>
              </a:rPr>
              <a:t> - </a:t>
            </a:r>
            <a:r>
              <a:rPr lang="en-US" sz="1800" dirty="0" err="1">
                <a:latin typeface="Arial"/>
                <a:cs typeface="Arial"/>
              </a:rPr>
              <a:t>передаваемые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данные</a:t>
            </a:r>
            <a:endParaRPr lang="en-US" sz="1800" dirty="0" err="1">
              <a:cs typeface="Arial"/>
            </a:endParaRPr>
          </a:p>
        </p:txBody>
      </p:sp>
      <p:pic>
        <p:nvPicPr>
          <p:cNvPr id="3" name="Рисунок 6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8F63DB8F-BF6D-467B-A884-FE626812A3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193" y="2311900"/>
            <a:ext cx="4363544" cy="3810749"/>
          </a:xfrm>
          <a:prstGeom prst="rect">
            <a:avLst/>
          </a:prstGeom>
        </p:spPr>
      </p:pic>
      <p:pic>
        <p:nvPicPr>
          <p:cNvPr id="7" name="Рисунок 7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4FFA109F-A53C-4B7E-BF06-E66848682C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3916" y="3608161"/>
            <a:ext cx="6456855" cy="762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48344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>
            <a:extLst>
              <a:ext uri="{FF2B5EF4-FFF2-40B4-BE49-F238E27FC236}">
                <a16:creationId xmlns:a16="http://schemas.microsoft.com/office/drawing/2014/main" id="{348AA85A-A2FB-48C8-A4D1-6F04C648A5B7}"/>
              </a:ext>
            </a:extLst>
          </p:cNvPr>
          <p:cNvSpPr>
            <a:spLocks/>
          </p:cNvSpPr>
          <p:nvPr/>
        </p:nvSpPr>
        <p:spPr bwMode="auto">
          <a:xfrm>
            <a:off x="1788781" y="889237"/>
            <a:ext cx="879458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ru-RU" b="1" dirty="0">
                <a:latin typeface="Arial"/>
                <a:cs typeface="Arial"/>
              </a:rPr>
              <a:t>Node.js. Начало</a:t>
            </a:r>
            <a:endParaRPr lang="ru-RU" b="1" dirty="0">
              <a:cs typeface="Arial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53F99F6-6210-4998-8E3F-38514E4974E8}"/>
              </a:ext>
            </a:extLst>
          </p:cNvPr>
          <p:cNvSpPr txBox="1">
            <a:spLocks noGrp="1"/>
          </p:cNvSpPr>
          <p:nvPr/>
        </p:nvSpPr>
        <p:spPr bwMode="auto">
          <a:xfrm>
            <a:off x="8534400" y="6178903"/>
            <a:ext cx="2133600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r>
              <a:rPr lang="ru-RU" altLang="ru-RU" sz="1600" dirty="0">
                <a:latin typeface="Arial"/>
                <a:cs typeface="Arial"/>
              </a:rPr>
              <a:t>42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C7CB612-01A9-4B68-AAE7-3CBD124C25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87982" y="1507468"/>
            <a:ext cx="9130975" cy="718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en-US" sz="1800" dirty="0" err="1">
                <a:latin typeface="Arial"/>
                <a:cs typeface="Arial"/>
              </a:rPr>
              <a:t>Также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можно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писать</a:t>
            </a:r>
            <a:r>
              <a:rPr lang="en-US" sz="1800" dirty="0">
                <a:latin typeface="Arial"/>
                <a:cs typeface="Arial"/>
              </a:rPr>
              <a:t> </a:t>
            </a:r>
            <a:r>
              <a:rPr lang="en-US" sz="1800" dirty="0" err="1">
                <a:latin typeface="Arial"/>
                <a:cs typeface="Arial"/>
              </a:rPr>
              <a:t>собственные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классы</a:t>
            </a:r>
            <a:r>
              <a:rPr lang="en-US" sz="1800" dirty="0">
                <a:latin typeface="Arial"/>
                <a:cs typeface="Arial"/>
              </a:rPr>
              <a:t>, </a:t>
            </a:r>
            <a:r>
              <a:rPr lang="en-US" sz="1800" dirty="0" err="1">
                <a:latin typeface="Arial"/>
                <a:cs typeface="Arial"/>
              </a:rPr>
              <a:t>наследуемые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от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EventEmitter</a:t>
            </a:r>
            <a:r>
              <a:rPr lang="en-US" sz="1800" dirty="0">
                <a:latin typeface="Arial"/>
                <a:cs typeface="Arial"/>
              </a:rPr>
              <a:t>.</a:t>
            </a:r>
          </a:p>
          <a:p>
            <a:pPr>
              <a:buNone/>
            </a:pPr>
            <a:r>
              <a:rPr lang="en-US" sz="1800" dirty="0" err="1">
                <a:cs typeface="Arial"/>
              </a:rPr>
              <a:t>Пример</a:t>
            </a:r>
          </a:p>
        </p:txBody>
      </p:sp>
      <p:pic>
        <p:nvPicPr>
          <p:cNvPr id="2" name="Рисунок 5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3AA67CDD-6510-4C86-B784-941697A010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8745" y="2023350"/>
            <a:ext cx="3452647" cy="4635898"/>
          </a:xfrm>
          <a:prstGeom prst="rect">
            <a:avLst/>
          </a:prstGeom>
        </p:spPr>
      </p:pic>
      <p:pic>
        <p:nvPicPr>
          <p:cNvPr id="6" name="Рисунок 7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D7615C91-AD16-4F82-9810-24FE186066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8538" y="3779215"/>
            <a:ext cx="5169337" cy="832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58724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>
            <a:extLst>
              <a:ext uri="{FF2B5EF4-FFF2-40B4-BE49-F238E27FC236}">
                <a16:creationId xmlns:a16="http://schemas.microsoft.com/office/drawing/2014/main" id="{348AA85A-A2FB-48C8-A4D1-6F04C648A5B7}"/>
              </a:ext>
            </a:extLst>
          </p:cNvPr>
          <p:cNvSpPr>
            <a:spLocks/>
          </p:cNvSpPr>
          <p:nvPr/>
        </p:nvSpPr>
        <p:spPr bwMode="auto">
          <a:xfrm>
            <a:off x="1788781" y="889237"/>
            <a:ext cx="879458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ru-RU" b="1" dirty="0">
                <a:latin typeface="Arial"/>
                <a:cs typeface="Arial"/>
              </a:rPr>
              <a:t>Node.js. Собственный сервер</a:t>
            </a:r>
            <a:endParaRPr lang="ru-RU" b="1" dirty="0">
              <a:cs typeface="Arial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53F99F6-6210-4998-8E3F-38514E4974E8}"/>
              </a:ext>
            </a:extLst>
          </p:cNvPr>
          <p:cNvSpPr txBox="1">
            <a:spLocks noGrp="1"/>
          </p:cNvSpPr>
          <p:nvPr/>
        </p:nvSpPr>
        <p:spPr bwMode="auto">
          <a:xfrm>
            <a:off x="8534400" y="6178903"/>
            <a:ext cx="2133600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r>
              <a:rPr lang="ru-RU" altLang="ru-RU" sz="1600" dirty="0">
                <a:latin typeface="Arial"/>
                <a:cs typeface="Arial"/>
              </a:rPr>
              <a:t>43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C7CB612-01A9-4B68-AAE7-3CBD124C25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87982" y="1507468"/>
            <a:ext cx="9130975" cy="18835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en-US" sz="1800" dirty="0">
                <a:latin typeface="Arial"/>
                <a:cs typeface="Arial"/>
              </a:rPr>
              <a:t>С </a:t>
            </a:r>
            <a:r>
              <a:rPr lang="en-US" sz="1800" dirty="0" err="1">
                <a:latin typeface="Arial"/>
                <a:cs typeface="Arial"/>
              </a:rPr>
              <a:t>помощью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библиотеки</a:t>
            </a:r>
            <a:r>
              <a:rPr lang="en-US" sz="1800" dirty="0">
                <a:latin typeface="Arial"/>
                <a:cs typeface="Arial"/>
              </a:rPr>
              <a:t> http </a:t>
            </a:r>
            <a:r>
              <a:rPr lang="en-US" sz="1800" dirty="0" err="1">
                <a:latin typeface="Arial"/>
                <a:cs typeface="Arial"/>
              </a:rPr>
              <a:t>реализуется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сервер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на</a:t>
            </a:r>
            <a:r>
              <a:rPr lang="en-US" sz="1800" dirty="0">
                <a:latin typeface="Arial"/>
                <a:cs typeface="Arial"/>
              </a:rPr>
              <a:t> Node.js. </a:t>
            </a:r>
            <a:r>
              <a:rPr lang="en-US" sz="1800" dirty="0" err="1">
                <a:latin typeface="Arial"/>
                <a:cs typeface="Arial"/>
              </a:rPr>
              <a:t>Метод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createServer</a:t>
            </a:r>
            <a:r>
              <a:rPr lang="en-US" sz="1800" dirty="0">
                <a:latin typeface="Arial"/>
                <a:cs typeface="Arial"/>
              </a:rPr>
              <a:t>() </a:t>
            </a:r>
            <a:r>
              <a:rPr lang="en-US" sz="1800" dirty="0" err="1">
                <a:latin typeface="Arial"/>
                <a:cs typeface="Arial"/>
              </a:rPr>
              <a:t>включает</a:t>
            </a:r>
            <a:r>
              <a:rPr lang="en-US" sz="1800" dirty="0">
                <a:latin typeface="Arial"/>
                <a:cs typeface="Arial"/>
              </a:rPr>
              <a:t> в </a:t>
            </a:r>
            <a:r>
              <a:rPr lang="en-US" sz="1800" dirty="0" err="1">
                <a:latin typeface="Arial"/>
                <a:cs typeface="Arial"/>
              </a:rPr>
              <a:t>себя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коллбэк</a:t>
            </a:r>
            <a:r>
              <a:rPr lang="en-US" sz="1800" dirty="0">
                <a:latin typeface="Arial"/>
                <a:cs typeface="Arial"/>
              </a:rPr>
              <a:t>, </a:t>
            </a:r>
            <a:r>
              <a:rPr lang="en-US" sz="1800" dirty="0" err="1">
                <a:latin typeface="Arial"/>
                <a:cs typeface="Arial"/>
              </a:rPr>
              <a:t>который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принимает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два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аргумента</a:t>
            </a:r>
            <a:r>
              <a:rPr lang="en-US" sz="1800" dirty="0">
                <a:latin typeface="Arial"/>
                <a:cs typeface="Arial"/>
              </a:rPr>
              <a:t>: request (</a:t>
            </a:r>
            <a:r>
              <a:rPr lang="en-US" sz="1800" dirty="0" err="1">
                <a:latin typeface="Arial"/>
                <a:cs typeface="Arial"/>
              </a:rPr>
              <a:t>запрос</a:t>
            </a:r>
            <a:r>
              <a:rPr lang="en-US" sz="1800" dirty="0">
                <a:latin typeface="Arial"/>
                <a:cs typeface="Arial"/>
              </a:rPr>
              <a:t> </a:t>
            </a:r>
            <a:r>
              <a:rPr lang="en-US" sz="1800" dirty="0" err="1">
                <a:latin typeface="Arial"/>
                <a:cs typeface="Arial"/>
              </a:rPr>
              <a:t>со</a:t>
            </a:r>
            <a:r>
              <a:rPr lang="en-US" sz="1800" dirty="0">
                <a:latin typeface="Arial"/>
                <a:cs typeface="Arial"/>
              </a:rPr>
              <a:t> </a:t>
            </a:r>
            <a:r>
              <a:rPr lang="en-US" sz="1800" dirty="0" err="1">
                <a:latin typeface="Arial"/>
                <a:cs typeface="Arial"/>
              </a:rPr>
              <a:t>стороны</a:t>
            </a:r>
            <a:r>
              <a:rPr lang="en-US" sz="1800" dirty="0">
                <a:latin typeface="Arial"/>
                <a:cs typeface="Arial"/>
              </a:rPr>
              <a:t> </a:t>
            </a:r>
            <a:r>
              <a:rPr lang="en-US" sz="1800" dirty="0" err="1">
                <a:latin typeface="Arial"/>
                <a:cs typeface="Arial"/>
              </a:rPr>
              <a:t>клиента</a:t>
            </a:r>
            <a:r>
              <a:rPr lang="en-US" sz="1800" dirty="0">
                <a:latin typeface="Arial"/>
                <a:cs typeface="Arial"/>
              </a:rPr>
              <a:t> </a:t>
            </a:r>
            <a:r>
              <a:rPr lang="en-US" sz="1800" dirty="0" err="1">
                <a:latin typeface="Arial"/>
                <a:cs typeface="Arial"/>
              </a:rPr>
              <a:t>на</a:t>
            </a:r>
            <a:r>
              <a:rPr lang="en-US" sz="1800" dirty="0">
                <a:latin typeface="Arial"/>
                <a:cs typeface="Arial"/>
              </a:rPr>
              <a:t> </a:t>
            </a:r>
            <a:r>
              <a:rPr lang="en-US" sz="1800" dirty="0" err="1">
                <a:latin typeface="Arial"/>
                <a:cs typeface="Arial"/>
              </a:rPr>
              <a:t>сервер</a:t>
            </a:r>
            <a:r>
              <a:rPr lang="en-US" sz="1800" dirty="0">
                <a:latin typeface="Arial"/>
                <a:cs typeface="Arial"/>
              </a:rPr>
              <a:t>) и response (</a:t>
            </a:r>
            <a:r>
              <a:rPr lang="en-US" sz="1800" dirty="0" err="1">
                <a:latin typeface="Arial"/>
                <a:cs typeface="Arial"/>
              </a:rPr>
              <a:t>ответ</a:t>
            </a:r>
            <a:r>
              <a:rPr lang="en-US" sz="1800" dirty="0">
                <a:latin typeface="Arial"/>
                <a:cs typeface="Arial"/>
              </a:rPr>
              <a:t> </a:t>
            </a:r>
            <a:r>
              <a:rPr lang="en-US" sz="1800" dirty="0" err="1">
                <a:latin typeface="Arial"/>
                <a:cs typeface="Arial"/>
              </a:rPr>
              <a:t>сервера</a:t>
            </a:r>
            <a:r>
              <a:rPr lang="en-US" sz="1800" dirty="0">
                <a:latin typeface="Arial"/>
                <a:cs typeface="Arial"/>
              </a:rPr>
              <a:t> </a:t>
            </a:r>
            <a:r>
              <a:rPr lang="en-US" sz="1800" dirty="0" err="1">
                <a:latin typeface="Arial"/>
                <a:cs typeface="Arial"/>
              </a:rPr>
              <a:t>клиенту</a:t>
            </a:r>
            <a:r>
              <a:rPr lang="en-US" sz="1800" dirty="0">
                <a:latin typeface="Arial"/>
                <a:cs typeface="Arial"/>
              </a:rPr>
              <a:t>).</a:t>
            </a:r>
          </a:p>
          <a:p>
            <a:pPr>
              <a:buNone/>
            </a:pPr>
            <a:r>
              <a:rPr lang="en-US" sz="1800" dirty="0" err="1">
                <a:latin typeface="Arial"/>
                <a:cs typeface="Arial"/>
              </a:rPr>
              <a:t>Чтобы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сервер</a:t>
            </a:r>
            <a:r>
              <a:rPr lang="en-US" sz="1800" dirty="0">
                <a:latin typeface="Arial"/>
                <a:cs typeface="Arial"/>
              </a:rPr>
              <a:t> </a:t>
            </a:r>
            <a:r>
              <a:rPr lang="en-US" sz="1800" dirty="0" err="1">
                <a:latin typeface="Arial"/>
                <a:cs typeface="Arial"/>
              </a:rPr>
              <a:t>моментально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не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завершал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свою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работу</a:t>
            </a:r>
            <a:r>
              <a:rPr lang="en-US" sz="1800" dirty="0">
                <a:latin typeface="Arial"/>
                <a:cs typeface="Arial"/>
              </a:rPr>
              <a:t>, </a:t>
            </a:r>
            <a:r>
              <a:rPr lang="en-US" sz="1800" dirty="0" err="1">
                <a:latin typeface="Arial"/>
                <a:cs typeface="Arial"/>
              </a:rPr>
              <a:t>необходимо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добавить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метод</a:t>
            </a:r>
            <a:r>
              <a:rPr lang="en-US" sz="1800" dirty="0">
                <a:latin typeface="Arial"/>
                <a:cs typeface="Arial"/>
              </a:rPr>
              <a:t> listen, </a:t>
            </a:r>
            <a:r>
              <a:rPr lang="en-US" sz="1800" dirty="0" err="1">
                <a:latin typeface="Arial"/>
                <a:cs typeface="Arial"/>
              </a:rPr>
              <a:t>который</a:t>
            </a:r>
            <a:r>
              <a:rPr lang="en-US" sz="1800" dirty="0">
                <a:latin typeface="Arial"/>
                <a:cs typeface="Arial"/>
              </a:rPr>
              <a:t> "</a:t>
            </a:r>
            <a:r>
              <a:rPr lang="en-US" sz="1800" dirty="0" err="1">
                <a:latin typeface="Arial"/>
                <a:cs typeface="Arial"/>
              </a:rPr>
              <a:t>прослушивает</a:t>
            </a:r>
            <a:r>
              <a:rPr lang="en-US" sz="1800" dirty="0">
                <a:latin typeface="Arial"/>
                <a:cs typeface="Arial"/>
              </a:rPr>
              <a:t>" </a:t>
            </a:r>
            <a:r>
              <a:rPr lang="en-US" sz="1800" dirty="0" err="1">
                <a:latin typeface="Arial"/>
                <a:cs typeface="Arial"/>
              </a:rPr>
              <a:t>порт</a:t>
            </a:r>
            <a:r>
              <a:rPr lang="en-US" sz="1800" dirty="0">
                <a:latin typeface="Arial"/>
                <a:cs typeface="Arial"/>
              </a:rPr>
              <a:t> и </a:t>
            </a:r>
            <a:r>
              <a:rPr lang="en-US" sz="1800" dirty="0" err="1">
                <a:latin typeface="Arial"/>
                <a:cs typeface="Arial"/>
              </a:rPr>
              <a:t>реагирует</a:t>
            </a:r>
            <a:r>
              <a:rPr lang="en-US" sz="1800" dirty="0">
                <a:latin typeface="Arial"/>
                <a:cs typeface="Arial"/>
              </a:rPr>
              <a:t> в </a:t>
            </a:r>
            <a:r>
              <a:rPr lang="en-US" sz="1800" dirty="0" err="1">
                <a:latin typeface="Arial"/>
                <a:cs typeface="Arial"/>
              </a:rPr>
              <a:t>каких-либо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случаях</a:t>
            </a:r>
            <a:r>
              <a:rPr lang="en-US" sz="1800" dirty="0">
                <a:latin typeface="Arial"/>
                <a:cs typeface="Arial"/>
              </a:rPr>
              <a:t> с </a:t>
            </a:r>
            <a:r>
              <a:rPr lang="en-US" sz="1800" dirty="0" err="1">
                <a:latin typeface="Arial"/>
                <a:cs typeface="Arial"/>
              </a:rPr>
              <a:t>помощью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коллбэка</a:t>
            </a:r>
            <a:endParaRPr lang="en-US" sz="1800" dirty="0" err="1">
              <a:cs typeface="Arial"/>
            </a:endParaRPr>
          </a:p>
        </p:txBody>
      </p:sp>
      <p:pic>
        <p:nvPicPr>
          <p:cNvPr id="3" name="Рисунок 6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FD3B4407-08D1-4573-9D6F-5800C8C559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8331" y="3428218"/>
            <a:ext cx="4906578" cy="3268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55506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>
            <a:extLst>
              <a:ext uri="{FF2B5EF4-FFF2-40B4-BE49-F238E27FC236}">
                <a16:creationId xmlns:a16="http://schemas.microsoft.com/office/drawing/2014/main" id="{348AA85A-A2FB-48C8-A4D1-6F04C648A5B7}"/>
              </a:ext>
            </a:extLst>
          </p:cNvPr>
          <p:cNvSpPr>
            <a:spLocks/>
          </p:cNvSpPr>
          <p:nvPr/>
        </p:nvSpPr>
        <p:spPr bwMode="auto">
          <a:xfrm>
            <a:off x="1788781" y="889237"/>
            <a:ext cx="879458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ru-RU" b="1" dirty="0">
                <a:latin typeface="Arial"/>
                <a:cs typeface="Arial"/>
              </a:rPr>
              <a:t>Node.js. Собственный сервер</a:t>
            </a:r>
            <a:endParaRPr lang="ru-RU" b="1" dirty="0">
              <a:cs typeface="Arial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53F99F6-6210-4998-8E3F-38514E4974E8}"/>
              </a:ext>
            </a:extLst>
          </p:cNvPr>
          <p:cNvSpPr txBox="1">
            <a:spLocks noGrp="1"/>
          </p:cNvSpPr>
          <p:nvPr/>
        </p:nvSpPr>
        <p:spPr bwMode="auto">
          <a:xfrm>
            <a:off x="8534400" y="6178903"/>
            <a:ext cx="2133600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r>
              <a:rPr lang="ru-RU" altLang="ru-RU" sz="1600" dirty="0">
                <a:latin typeface="Arial"/>
                <a:cs typeface="Arial"/>
              </a:rPr>
              <a:t>44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C7CB612-01A9-4B68-AAE7-3CBD124C25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87982" y="1507468"/>
            <a:ext cx="9130975" cy="4559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en-US" sz="1800" dirty="0" err="1">
                <a:latin typeface="Arial"/>
                <a:cs typeface="Arial"/>
              </a:rPr>
              <a:t>Для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запуска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пишем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b="1" dirty="0">
                <a:latin typeface="Arial"/>
                <a:cs typeface="Arial"/>
              </a:rPr>
              <a:t>node index</a:t>
            </a:r>
            <a:r>
              <a:rPr lang="en-US" sz="1800" dirty="0">
                <a:latin typeface="Arial"/>
                <a:cs typeface="Arial"/>
              </a:rPr>
              <a:t> и </a:t>
            </a:r>
            <a:r>
              <a:rPr lang="en-US" sz="1800" dirty="0" err="1">
                <a:latin typeface="Arial"/>
                <a:cs typeface="Arial"/>
              </a:rPr>
              <a:t>переходим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по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адресу</a:t>
            </a:r>
            <a:r>
              <a:rPr lang="en-US" sz="1800" dirty="0">
                <a:latin typeface="Arial"/>
                <a:cs typeface="Arial"/>
              </a:rPr>
              <a:t> localhost:3000</a:t>
            </a:r>
          </a:p>
        </p:txBody>
      </p:sp>
      <p:pic>
        <p:nvPicPr>
          <p:cNvPr id="2" name="Рисунок 5">
            <a:extLst>
              <a:ext uri="{FF2B5EF4-FFF2-40B4-BE49-F238E27FC236}">
                <a16:creationId xmlns:a16="http://schemas.microsoft.com/office/drawing/2014/main" id="{34F84C92-7168-4289-B672-52D57DDCA1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124" y="3217316"/>
            <a:ext cx="6342993" cy="581021"/>
          </a:xfrm>
          <a:prstGeom prst="rect">
            <a:avLst/>
          </a:prstGeom>
        </p:spPr>
      </p:pic>
      <p:pic>
        <p:nvPicPr>
          <p:cNvPr id="6" name="Рисунок 6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64452357-7ACF-42A6-A2DF-9A9FF7A17A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7447" y="2784966"/>
            <a:ext cx="3783176" cy="1524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41153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>
            <a:extLst>
              <a:ext uri="{FF2B5EF4-FFF2-40B4-BE49-F238E27FC236}">
                <a16:creationId xmlns:a16="http://schemas.microsoft.com/office/drawing/2014/main" id="{348AA85A-A2FB-48C8-A4D1-6F04C648A5B7}"/>
              </a:ext>
            </a:extLst>
          </p:cNvPr>
          <p:cNvSpPr>
            <a:spLocks/>
          </p:cNvSpPr>
          <p:nvPr/>
        </p:nvSpPr>
        <p:spPr bwMode="auto">
          <a:xfrm>
            <a:off x="1788781" y="889237"/>
            <a:ext cx="879458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ru-RU" b="1" dirty="0">
                <a:latin typeface="Arial"/>
                <a:cs typeface="Arial"/>
              </a:rPr>
              <a:t>Node.js. Собственный сервер</a:t>
            </a:r>
            <a:endParaRPr lang="ru-RU" b="1" dirty="0">
              <a:cs typeface="Arial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53F99F6-6210-4998-8E3F-38514E4974E8}"/>
              </a:ext>
            </a:extLst>
          </p:cNvPr>
          <p:cNvSpPr txBox="1">
            <a:spLocks noGrp="1"/>
          </p:cNvSpPr>
          <p:nvPr/>
        </p:nvSpPr>
        <p:spPr bwMode="auto">
          <a:xfrm>
            <a:off x="8534400" y="6178903"/>
            <a:ext cx="2133600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r>
              <a:rPr lang="ru-RU" altLang="ru-RU" sz="1600" dirty="0">
                <a:latin typeface="Arial"/>
                <a:cs typeface="Arial"/>
              </a:rPr>
              <a:t>45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C7CB612-01A9-4B68-AAE7-3CBD124C25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87982" y="1507468"/>
            <a:ext cx="9130975" cy="9551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en-US" sz="1800" dirty="0" err="1">
                <a:latin typeface="Arial"/>
                <a:cs typeface="Arial"/>
              </a:rPr>
              <a:t>Также</a:t>
            </a:r>
            <a:r>
              <a:rPr lang="en-US" sz="1800" dirty="0">
                <a:latin typeface="Arial"/>
                <a:cs typeface="Arial"/>
              </a:rPr>
              <a:t>, </a:t>
            </a:r>
            <a:r>
              <a:rPr lang="en-US" sz="1800" dirty="0" err="1">
                <a:latin typeface="Arial"/>
                <a:cs typeface="Arial"/>
              </a:rPr>
              <a:t>помимо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текста</a:t>
            </a:r>
            <a:r>
              <a:rPr lang="en-US" sz="1800" dirty="0">
                <a:latin typeface="Arial"/>
                <a:cs typeface="Arial"/>
              </a:rPr>
              <a:t>, </a:t>
            </a:r>
            <a:r>
              <a:rPr lang="en-US" sz="1800" dirty="0" err="1">
                <a:latin typeface="Arial"/>
                <a:cs typeface="Arial"/>
              </a:rPr>
              <a:t>сервер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может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возвращать</a:t>
            </a:r>
            <a:r>
              <a:rPr lang="en-US" sz="1800" dirty="0">
                <a:latin typeface="Arial"/>
                <a:cs typeface="Arial"/>
              </a:rPr>
              <a:t> html. </a:t>
            </a:r>
            <a:r>
              <a:rPr lang="en-US" sz="1800" dirty="0" err="1">
                <a:latin typeface="Arial"/>
                <a:cs typeface="Arial"/>
              </a:rPr>
              <a:t>После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изменений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нужно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обязательно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остановить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сервер</a:t>
            </a:r>
            <a:r>
              <a:rPr lang="en-US" sz="1800" dirty="0">
                <a:latin typeface="Arial"/>
                <a:cs typeface="Arial"/>
              </a:rPr>
              <a:t> (ctrl + c в </a:t>
            </a:r>
            <a:r>
              <a:rPr lang="en-US" sz="1800" dirty="0" err="1">
                <a:latin typeface="Arial"/>
                <a:cs typeface="Arial"/>
              </a:rPr>
              <a:t>терминале</a:t>
            </a:r>
            <a:r>
              <a:rPr lang="en-US" sz="1800" dirty="0">
                <a:latin typeface="Arial"/>
                <a:cs typeface="Arial"/>
              </a:rPr>
              <a:t>), </a:t>
            </a:r>
            <a:r>
              <a:rPr lang="en-US" sz="1800" dirty="0" err="1">
                <a:latin typeface="Arial"/>
                <a:cs typeface="Arial"/>
              </a:rPr>
              <a:t>запустить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его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заново</a:t>
            </a:r>
            <a:r>
              <a:rPr lang="en-US" sz="1800" dirty="0">
                <a:latin typeface="Arial"/>
                <a:cs typeface="Arial"/>
              </a:rPr>
              <a:t> и </a:t>
            </a:r>
            <a:r>
              <a:rPr lang="en-US" sz="1800" dirty="0" err="1">
                <a:latin typeface="Arial"/>
                <a:cs typeface="Arial"/>
              </a:rPr>
              <a:t>обновить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страницу</a:t>
            </a:r>
          </a:p>
        </p:txBody>
      </p:sp>
      <p:pic>
        <p:nvPicPr>
          <p:cNvPr id="3" name="Рисунок 6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244F0A4A-2D01-44D5-BB7E-8D72C60F5E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2331" y="2639941"/>
            <a:ext cx="4994165" cy="3321081"/>
          </a:xfrm>
          <a:prstGeom prst="rect">
            <a:avLst/>
          </a:prstGeom>
        </p:spPr>
      </p:pic>
      <p:pic>
        <p:nvPicPr>
          <p:cNvPr id="7" name="Рисунок 7">
            <a:extLst>
              <a:ext uri="{FF2B5EF4-FFF2-40B4-BE49-F238E27FC236}">
                <a16:creationId xmlns:a16="http://schemas.microsoft.com/office/drawing/2014/main" id="{C3BBCA20-F805-48A2-94AA-F89C142B1B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6902" y="3731446"/>
            <a:ext cx="4188263" cy="691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06308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>
            <a:extLst>
              <a:ext uri="{FF2B5EF4-FFF2-40B4-BE49-F238E27FC236}">
                <a16:creationId xmlns:a16="http://schemas.microsoft.com/office/drawing/2014/main" id="{348AA85A-A2FB-48C8-A4D1-6F04C648A5B7}"/>
              </a:ext>
            </a:extLst>
          </p:cNvPr>
          <p:cNvSpPr>
            <a:spLocks/>
          </p:cNvSpPr>
          <p:nvPr/>
        </p:nvSpPr>
        <p:spPr bwMode="auto">
          <a:xfrm>
            <a:off x="1788781" y="889237"/>
            <a:ext cx="879458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ru-RU" b="1" dirty="0">
                <a:latin typeface="Arial"/>
                <a:cs typeface="Arial"/>
              </a:rPr>
              <a:t>Node.js. Собственный сервер</a:t>
            </a:r>
            <a:endParaRPr lang="ru-RU" b="1" dirty="0">
              <a:cs typeface="Arial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53F99F6-6210-4998-8E3F-38514E4974E8}"/>
              </a:ext>
            </a:extLst>
          </p:cNvPr>
          <p:cNvSpPr txBox="1">
            <a:spLocks noGrp="1"/>
          </p:cNvSpPr>
          <p:nvPr/>
        </p:nvSpPr>
        <p:spPr bwMode="auto">
          <a:xfrm>
            <a:off x="8534400" y="6178903"/>
            <a:ext cx="2133600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r>
              <a:rPr lang="ru-RU" altLang="ru-RU" sz="1600" dirty="0">
                <a:latin typeface="Arial"/>
                <a:cs typeface="Arial"/>
              </a:rPr>
              <a:t>46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C7CB612-01A9-4B68-AAE7-3CBD124C25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87982" y="1507468"/>
            <a:ext cx="9130975" cy="14719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en-US" sz="1800" dirty="0" err="1">
                <a:latin typeface="Arial"/>
                <a:cs typeface="Arial"/>
              </a:rPr>
              <a:t>Чтобы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вручную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каждый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раз</a:t>
            </a:r>
            <a:r>
              <a:rPr lang="en-US" sz="1800" dirty="0">
                <a:latin typeface="Arial"/>
                <a:cs typeface="Arial"/>
              </a:rPr>
              <a:t> </a:t>
            </a:r>
            <a:r>
              <a:rPr lang="en-US" sz="1800" dirty="0" err="1">
                <a:latin typeface="Arial"/>
                <a:cs typeface="Arial"/>
              </a:rPr>
              <a:t>при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изменениях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не</a:t>
            </a:r>
            <a:r>
              <a:rPr lang="en-US" sz="1800" dirty="0">
                <a:latin typeface="Arial"/>
                <a:cs typeface="Arial"/>
              </a:rPr>
              <a:t> </a:t>
            </a:r>
            <a:r>
              <a:rPr lang="en-US" sz="1800" dirty="0" err="1">
                <a:latin typeface="Arial"/>
                <a:cs typeface="Arial"/>
              </a:rPr>
              <a:t>перезапускать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сервер</a:t>
            </a:r>
            <a:r>
              <a:rPr lang="en-US" sz="1800" dirty="0">
                <a:latin typeface="Arial"/>
                <a:cs typeface="Arial"/>
              </a:rPr>
              <a:t>, </a:t>
            </a:r>
            <a:r>
              <a:rPr lang="en-US" sz="1800" dirty="0" err="1">
                <a:latin typeface="Arial"/>
                <a:cs typeface="Arial"/>
              </a:rPr>
              <a:t>можно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воспользоваться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удобным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инструментом</a:t>
            </a:r>
            <a:r>
              <a:rPr lang="en-US" sz="1800" dirty="0">
                <a:latin typeface="Arial"/>
                <a:cs typeface="Arial"/>
              </a:rPr>
              <a:t> - </a:t>
            </a:r>
            <a:r>
              <a:rPr lang="en-US" sz="1800" dirty="0" err="1">
                <a:latin typeface="Arial"/>
                <a:cs typeface="Arial"/>
              </a:rPr>
              <a:t>ранее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установленным</a:t>
            </a:r>
            <a:r>
              <a:rPr lang="en-US" sz="1800" dirty="0">
                <a:latin typeface="Arial"/>
                <a:cs typeface="Arial"/>
              </a:rPr>
              <a:t> </a:t>
            </a:r>
            <a:r>
              <a:rPr lang="en-US" sz="1800" dirty="0" err="1">
                <a:latin typeface="Arial"/>
                <a:cs typeface="Arial"/>
              </a:rPr>
              <a:t>nodemon</a:t>
            </a:r>
            <a:r>
              <a:rPr lang="en-US" sz="1800" dirty="0">
                <a:latin typeface="Arial"/>
                <a:cs typeface="Arial"/>
              </a:rPr>
              <a:t>, </a:t>
            </a:r>
            <a:r>
              <a:rPr lang="en-US" sz="1800" dirty="0" err="1">
                <a:latin typeface="Arial"/>
                <a:cs typeface="Arial"/>
              </a:rPr>
              <a:t>который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будет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автоматически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перезапускать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сервер</a:t>
            </a:r>
            <a:r>
              <a:rPr lang="en-US" sz="1800" dirty="0">
                <a:latin typeface="Arial"/>
                <a:cs typeface="Arial"/>
              </a:rPr>
              <a:t>. </a:t>
            </a:r>
            <a:r>
              <a:rPr lang="en-US" sz="1800" dirty="0" err="1">
                <a:latin typeface="Arial"/>
                <a:cs typeface="Arial"/>
              </a:rPr>
              <a:t>Для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этого</a:t>
            </a:r>
            <a:r>
              <a:rPr lang="en-US" sz="1800" dirty="0">
                <a:latin typeface="Arial"/>
                <a:cs typeface="Arial"/>
              </a:rPr>
              <a:t> в </a:t>
            </a:r>
            <a:r>
              <a:rPr lang="en-US" sz="1800" dirty="0" err="1">
                <a:latin typeface="Arial"/>
                <a:cs typeface="Arial"/>
              </a:rPr>
              <a:t>package.json</a:t>
            </a:r>
            <a:r>
              <a:rPr lang="en-US" sz="1800" dirty="0">
                <a:latin typeface="Arial"/>
                <a:cs typeface="Arial"/>
              </a:rPr>
              <a:t> в </a:t>
            </a:r>
            <a:r>
              <a:rPr lang="en-US" sz="1800" dirty="0" err="1">
                <a:latin typeface="Arial"/>
                <a:cs typeface="Arial"/>
              </a:rPr>
              <a:t>поле</a:t>
            </a:r>
            <a:r>
              <a:rPr lang="en-US" sz="1800" dirty="0">
                <a:latin typeface="Arial"/>
                <a:cs typeface="Arial"/>
              </a:rPr>
              <a:t> "scripts" </a:t>
            </a:r>
            <a:r>
              <a:rPr lang="en-US" sz="1800" dirty="0" err="1">
                <a:latin typeface="Arial"/>
                <a:cs typeface="Arial"/>
              </a:rPr>
              <a:t>нужно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записать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запуск</a:t>
            </a:r>
            <a:r>
              <a:rPr lang="en-US" sz="1800" dirty="0">
                <a:latin typeface="Arial"/>
                <a:cs typeface="Arial"/>
              </a:rPr>
              <a:t> index.js </a:t>
            </a:r>
            <a:r>
              <a:rPr lang="en-US" sz="1800" dirty="0" err="1">
                <a:latin typeface="Arial"/>
                <a:cs typeface="Arial"/>
              </a:rPr>
              <a:t>через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две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команды</a:t>
            </a:r>
            <a:r>
              <a:rPr lang="en-US" sz="1800" dirty="0">
                <a:latin typeface="Arial"/>
                <a:cs typeface="Arial"/>
              </a:rPr>
              <a:t>: node и </a:t>
            </a:r>
            <a:r>
              <a:rPr lang="en-US" sz="1800" dirty="0" err="1">
                <a:latin typeface="Arial"/>
                <a:cs typeface="Arial"/>
              </a:rPr>
              <a:t>nodemon</a:t>
            </a:r>
            <a:r>
              <a:rPr lang="en-US" sz="1800" dirty="0">
                <a:latin typeface="Arial"/>
                <a:cs typeface="Arial"/>
              </a:rPr>
              <a:t> в </a:t>
            </a:r>
            <a:r>
              <a:rPr lang="en-US" sz="1800" dirty="0" err="1">
                <a:latin typeface="Arial"/>
                <a:cs typeface="Arial"/>
              </a:rPr>
              <a:t>значениях</a:t>
            </a:r>
            <a:r>
              <a:rPr lang="en-US" sz="1800" dirty="0">
                <a:latin typeface="Arial"/>
                <a:cs typeface="Arial"/>
              </a:rPr>
              <a:t> "start" и "dev" </a:t>
            </a:r>
            <a:r>
              <a:rPr lang="en-US" sz="1800" dirty="0" err="1">
                <a:latin typeface="Arial"/>
                <a:cs typeface="Arial"/>
              </a:rPr>
              <a:t>соответственно</a:t>
            </a:r>
            <a:endParaRPr lang="en-US" sz="1800" dirty="0" err="1">
              <a:cs typeface="Arial"/>
            </a:endParaRPr>
          </a:p>
        </p:txBody>
      </p:sp>
      <p:pic>
        <p:nvPicPr>
          <p:cNvPr id="2" name="Рисунок 5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7EA57660-2722-4CEA-815D-F56971ECDC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1365" y="3291570"/>
            <a:ext cx="4074510" cy="2718514"/>
          </a:xfrm>
          <a:prstGeom prst="rect">
            <a:avLst/>
          </a:prstGeom>
        </p:spPr>
      </p:pic>
      <p:pic>
        <p:nvPicPr>
          <p:cNvPr id="6" name="Рисунок 7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59619D55-0E88-498C-8F46-F69BF426E7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8193" y="3071260"/>
            <a:ext cx="3321268" cy="3640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16824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>
            <a:extLst>
              <a:ext uri="{FF2B5EF4-FFF2-40B4-BE49-F238E27FC236}">
                <a16:creationId xmlns:a16="http://schemas.microsoft.com/office/drawing/2014/main" id="{348AA85A-A2FB-48C8-A4D1-6F04C648A5B7}"/>
              </a:ext>
            </a:extLst>
          </p:cNvPr>
          <p:cNvSpPr>
            <a:spLocks/>
          </p:cNvSpPr>
          <p:nvPr/>
        </p:nvSpPr>
        <p:spPr bwMode="auto">
          <a:xfrm>
            <a:off x="1788781" y="889237"/>
            <a:ext cx="879458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ru-RU" b="1" dirty="0">
                <a:latin typeface="Arial"/>
                <a:cs typeface="Arial"/>
              </a:rPr>
              <a:t>Node.js. Собственный сервер</a:t>
            </a:r>
            <a:endParaRPr lang="ru-RU" b="1" dirty="0">
              <a:cs typeface="Arial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53F99F6-6210-4998-8E3F-38514E4974E8}"/>
              </a:ext>
            </a:extLst>
          </p:cNvPr>
          <p:cNvSpPr txBox="1">
            <a:spLocks noGrp="1"/>
          </p:cNvSpPr>
          <p:nvPr/>
        </p:nvSpPr>
        <p:spPr bwMode="auto">
          <a:xfrm>
            <a:off x="8534400" y="6178903"/>
            <a:ext cx="2133600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r>
              <a:rPr lang="ru-RU" altLang="ru-RU" sz="1600" dirty="0">
                <a:latin typeface="Arial"/>
                <a:cs typeface="Arial"/>
              </a:rPr>
              <a:t>47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C7CB612-01A9-4B68-AAE7-3CBD124C25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87982" y="1507468"/>
            <a:ext cx="9130975" cy="12003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en-US" sz="1800" dirty="0" err="1">
                <a:latin typeface="Arial"/>
                <a:cs typeface="Arial"/>
              </a:rPr>
              <a:t>Теперь</a:t>
            </a:r>
            <a:r>
              <a:rPr lang="en-US" sz="1800" dirty="0">
                <a:latin typeface="Arial"/>
                <a:cs typeface="Arial"/>
              </a:rPr>
              <a:t>, </a:t>
            </a:r>
            <a:r>
              <a:rPr lang="en-US" sz="1800" dirty="0" err="1">
                <a:latin typeface="Arial"/>
                <a:cs typeface="Arial"/>
              </a:rPr>
              <a:t>чтобы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запустить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скрипт</a:t>
            </a:r>
            <a:r>
              <a:rPr lang="en-US" sz="1800" dirty="0">
                <a:latin typeface="Arial"/>
                <a:cs typeface="Arial"/>
              </a:rPr>
              <a:t>, </a:t>
            </a:r>
            <a:r>
              <a:rPr lang="en-US" sz="1800" dirty="0" err="1">
                <a:latin typeface="Arial"/>
                <a:cs typeface="Arial"/>
              </a:rPr>
              <a:t>предназначенный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для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разработки</a:t>
            </a:r>
            <a:r>
              <a:rPr lang="en-US" sz="1800" dirty="0">
                <a:latin typeface="Arial"/>
                <a:cs typeface="Arial"/>
              </a:rPr>
              <a:t>, </a:t>
            </a:r>
            <a:r>
              <a:rPr lang="en-US" sz="1800" dirty="0" err="1">
                <a:latin typeface="Arial"/>
                <a:cs typeface="Arial"/>
              </a:rPr>
              <a:t>пишем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команду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b="1" dirty="0" err="1">
                <a:latin typeface="Arial"/>
                <a:cs typeface="Arial"/>
              </a:rPr>
              <a:t>npm</a:t>
            </a:r>
            <a:r>
              <a:rPr lang="en-US" sz="1800" b="1" dirty="0">
                <a:latin typeface="Arial"/>
                <a:cs typeface="Arial"/>
              </a:rPr>
              <a:t> run dev</a:t>
            </a:r>
            <a:r>
              <a:rPr lang="en-US" sz="1800" dirty="0">
                <a:latin typeface="Arial"/>
                <a:cs typeface="Arial"/>
              </a:rPr>
              <a:t>. </a:t>
            </a:r>
            <a:r>
              <a:rPr lang="en-US" sz="1800" dirty="0" err="1">
                <a:latin typeface="Arial"/>
                <a:cs typeface="Arial"/>
              </a:rPr>
              <a:t>После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внесения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изменений</a:t>
            </a:r>
            <a:r>
              <a:rPr lang="en-US" sz="1800" dirty="0">
                <a:latin typeface="Arial"/>
                <a:cs typeface="Arial"/>
              </a:rPr>
              <a:t> в </a:t>
            </a:r>
            <a:r>
              <a:rPr lang="en-US" sz="1800" dirty="0" err="1">
                <a:latin typeface="Arial"/>
                <a:cs typeface="Arial"/>
              </a:rPr>
              <a:t>коде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нужно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нажать</a:t>
            </a:r>
            <a:r>
              <a:rPr lang="en-US" sz="1800" dirty="0">
                <a:latin typeface="Arial"/>
                <a:cs typeface="Arial"/>
              </a:rPr>
              <a:t> ctrl + s и </a:t>
            </a:r>
            <a:r>
              <a:rPr lang="en-US" sz="1800" dirty="0" err="1">
                <a:latin typeface="Arial"/>
                <a:cs typeface="Arial"/>
              </a:rPr>
              <a:t>обновить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страницу</a:t>
            </a:r>
            <a:r>
              <a:rPr lang="en-US" sz="1800" dirty="0">
                <a:latin typeface="Arial"/>
                <a:cs typeface="Arial"/>
              </a:rPr>
              <a:t>. </a:t>
            </a:r>
            <a:r>
              <a:rPr lang="en-US" sz="1800" dirty="0" err="1">
                <a:latin typeface="Arial"/>
                <a:cs typeface="Arial"/>
              </a:rPr>
              <a:t>Сервер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перезапускать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b="1" dirty="0" err="1">
                <a:latin typeface="Arial"/>
                <a:cs typeface="Arial"/>
              </a:rPr>
              <a:t>не</a:t>
            </a:r>
            <a:r>
              <a:rPr lang="en-US" sz="1800" b="1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нужно</a:t>
            </a:r>
            <a:r>
              <a:rPr lang="en-US" sz="1800" dirty="0">
                <a:latin typeface="Arial"/>
                <a:cs typeface="Arial"/>
              </a:rPr>
              <a:t>. </a:t>
            </a:r>
            <a:r>
              <a:rPr lang="en-US" sz="1800" dirty="0" err="1">
                <a:latin typeface="Arial"/>
                <a:cs typeface="Arial"/>
              </a:rPr>
              <a:t>Автоперезагрузка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сервера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готова</a:t>
            </a:r>
            <a:r>
              <a:rPr lang="en-US" sz="1800" dirty="0">
                <a:latin typeface="Arial"/>
                <a:cs typeface="Arial"/>
              </a:rPr>
              <a:t> </a:t>
            </a:r>
            <a:endParaRPr lang="ru-RU" dirty="0"/>
          </a:p>
        </p:txBody>
      </p:sp>
      <p:pic>
        <p:nvPicPr>
          <p:cNvPr id="3" name="Рисунок 6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F0F222BE-5A87-43BB-AF50-2A47DFFB7F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4538" y="2913948"/>
            <a:ext cx="5510924" cy="244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65829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>
            <a:extLst>
              <a:ext uri="{FF2B5EF4-FFF2-40B4-BE49-F238E27FC236}">
                <a16:creationId xmlns:a16="http://schemas.microsoft.com/office/drawing/2014/main" id="{348AA85A-A2FB-48C8-A4D1-6F04C648A5B7}"/>
              </a:ext>
            </a:extLst>
          </p:cNvPr>
          <p:cNvSpPr>
            <a:spLocks/>
          </p:cNvSpPr>
          <p:nvPr/>
        </p:nvSpPr>
        <p:spPr bwMode="auto">
          <a:xfrm>
            <a:off x="1788781" y="889237"/>
            <a:ext cx="879458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ru-RU" b="1" dirty="0">
                <a:latin typeface="Arial"/>
                <a:cs typeface="Arial"/>
              </a:rPr>
              <a:t>Node.js. Собственный сервер</a:t>
            </a:r>
            <a:endParaRPr lang="ru-RU" b="1" dirty="0">
              <a:cs typeface="Arial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53F99F6-6210-4998-8E3F-38514E4974E8}"/>
              </a:ext>
            </a:extLst>
          </p:cNvPr>
          <p:cNvSpPr txBox="1">
            <a:spLocks noGrp="1"/>
          </p:cNvSpPr>
          <p:nvPr/>
        </p:nvSpPr>
        <p:spPr bwMode="auto">
          <a:xfrm>
            <a:off x="8534400" y="6178903"/>
            <a:ext cx="2133600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r>
              <a:rPr lang="ru-RU" altLang="ru-RU" sz="1600" dirty="0">
                <a:latin typeface="Arial"/>
                <a:cs typeface="Arial"/>
              </a:rPr>
              <a:t>48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C7CB612-01A9-4B68-AAE7-3CBD124C25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87982" y="1507468"/>
            <a:ext cx="9130975" cy="9901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en-US" sz="1800" dirty="0" err="1">
                <a:latin typeface="Arial"/>
                <a:cs typeface="Arial"/>
              </a:rPr>
              <a:t>Следует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задать</a:t>
            </a:r>
            <a:r>
              <a:rPr lang="en-US" sz="1800" dirty="0">
                <a:latin typeface="Arial"/>
                <a:cs typeface="Arial"/>
              </a:rPr>
              <a:t> http-</a:t>
            </a:r>
            <a:r>
              <a:rPr lang="en-US" sz="1800" dirty="0" err="1">
                <a:latin typeface="Arial"/>
                <a:cs typeface="Arial"/>
              </a:rPr>
              <a:t>заголовок</a:t>
            </a:r>
            <a:r>
              <a:rPr lang="en-US" sz="1800" dirty="0">
                <a:latin typeface="Arial"/>
                <a:cs typeface="Arial"/>
              </a:rPr>
              <a:t> (</a:t>
            </a:r>
            <a:r>
              <a:rPr lang="en-US" sz="1800" dirty="0" err="1">
                <a:latin typeface="Arial"/>
                <a:cs typeface="Arial"/>
              </a:rPr>
              <a:t>метод</a:t>
            </a:r>
            <a:r>
              <a:rPr lang="en-US" sz="1800" dirty="0">
                <a:latin typeface="Arial"/>
                <a:cs typeface="Arial"/>
              </a:rPr>
              <a:t> </a:t>
            </a:r>
            <a:r>
              <a:rPr lang="en-US" sz="1800" dirty="0" err="1">
                <a:latin typeface="Arial"/>
                <a:cs typeface="Arial"/>
              </a:rPr>
              <a:t>writeHead</a:t>
            </a:r>
            <a:r>
              <a:rPr lang="en-US" sz="1800" dirty="0">
                <a:latin typeface="Arial"/>
                <a:cs typeface="Arial"/>
              </a:rPr>
              <a:t>), </a:t>
            </a:r>
            <a:r>
              <a:rPr lang="en-US" sz="1800" dirty="0" err="1">
                <a:latin typeface="Arial"/>
                <a:cs typeface="Arial"/>
              </a:rPr>
              <a:t>чтобы</a:t>
            </a:r>
            <a:r>
              <a:rPr lang="en-US" sz="1800" dirty="0">
                <a:latin typeface="Arial"/>
                <a:cs typeface="Arial"/>
              </a:rPr>
              <a:t> в </a:t>
            </a:r>
            <a:r>
              <a:rPr lang="en-US" sz="1800" dirty="0" err="1">
                <a:latin typeface="Arial"/>
                <a:cs typeface="Arial"/>
              </a:rPr>
              <a:t>дальнейшем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было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корректное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отображение</a:t>
            </a:r>
            <a:r>
              <a:rPr lang="en-US" sz="1800" dirty="0">
                <a:latin typeface="Arial"/>
                <a:cs typeface="Arial"/>
              </a:rPr>
              <a:t> </a:t>
            </a:r>
            <a:r>
              <a:rPr lang="en-US" sz="1800" dirty="0" err="1">
                <a:latin typeface="Arial"/>
                <a:cs typeface="Arial"/>
              </a:rPr>
              <a:t>файлов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разных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расширений</a:t>
            </a:r>
            <a:endParaRPr lang="en-US" sz="1800" dirty="0" err="1">
              <a:cs typeface="Arial"/>
            </a:endParaRPr>
          </a:p>
        </p:txBody>
      </p:sp>
      <p:pic>
        <p:nvPicPr>
          <p:cNvPr id="2" name="Рисунок 5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8C273E3D-C620-4EA7-A1C1-6BD1DF6915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7986" y="2546479"/>
            <a:ext cx="5791199" cy="3937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24042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>
            <a:extLst>
              <a:ext uri="{FF2B5EF4-FFF2-40B4-BE49-F238E27FC236}">
                <a16:creationId xmlns:a16="http://schemas.microsoft.com/office/drawing/2014/main" id="{348AA85A-A2FB-48C8-A4D1-6F04C648A5B7}"/>
              </a:ext>
            </a:extLst>
          </p:cNvPr>
          <p:cNvSpPr>
            <a:spLocks/>
          </p:cNvSpPr>
          <p:nvPr/>
        </p:nvSpPr>
        <p:spPr bwMode="auto">
          <a:xfrm>
            <a:off x="1788781" y="889237"/>
            <a:ext cx="879458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ru-RU" b="1" dirty="0">
                <a:latin typeface="Arial"/>
                <a:cs typeface="Arial"/>
              </a:rPr>
              <a:t>Node.js. Собственный сервер</a:t>
            </a:r>
            <a:endParaRPr lang="ru-RU" b="1" dirty="0">
              <a:cs typeface="Arial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53F99F6-6210-4998-8E3F-38514E4974E8}"/>
              </a:ext>
            </a:extLst>
          </p:cNvPr>
          <p:cNvSpPr txBox="1">
            <a:spLocks noGrp="1"/>
          </p:cNvSpPr>
          <p:nvPr/>
        </p:nvSpPr>
        <p:spPr bwMode="auto">
          <a:xfrm>
            <a:off x="8534400" y="6178903"/>
            <a:ext cx="2133600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r>
              <a:rPr lang="ru-RU" altLang="ru-RU" sz="1600" dirty="0">
                <a:latin typeface="Arial"/>
                <a:cs typeface="Arial"/>
              </a:rPr>
              <a:t>49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C7CB612-01A9-4B68-AAE7-3CBD124C25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87982" y="1507468"/>
            <a:ext cx="9130975" cy="119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en-US" sz="1800" dirty="0" err="1">
                <a:latin typeface="Arial"/>
                <a:cs typeface="Arial"/>
              </a:rPr>
              <a:t>Составим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отображение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собственных</a:t>
            </a:r>
            <a:r>
              <a:rPr lang="en-US" sz="1800" dirty="0">
                <a:latin typeface="Arial"/>
                <a:cs typeface="Arial"/>
              </a:rPr>
              <a:t> html-</a:t>
            </a:r>
            <a:r>
              <a:rPr lang="en-US" sz="1800" dirty="0" err="1">
                <a:latin typeface="Arial"/>
                <a:cs typeface="Arial"/>
              </a:rPr>
              <a:t>страниц</a:t>
            </a:r>
            <a:r>
              <a:rPr lang="en-US" sz="1800" dirty="0">
                <a:latin typeface="Arial"/>
                <a:cs typeface="Arial"/>
              </a:rPr>
              <a:t>. </a:t>
            </a:r>
            <a:r>
              <a:rPr lang="en-US" sz="1800" dirty="0" err="1">
                <a:latin typeface="Arial"/>
                <a:cs typeface="Arial"/>
              </a:rPr>
              <a:t>Создадим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папку</a:t>
            </a:r>
            <a:r>
              <a:rPr lang="en-US" sz="1800" dirty="0">
                <a:latin typeface="Arial"/>
                <a:cs typeface="Arial"/>
              </a:rPr>
              <a:t> public, </a:t>
            </a:r>
            <a:r>
              <a:rPr lang="en-US" sz="1800" dirty="0" err="1">
                <a:latin typeface="Arial"/>
                <a:cs typeface="Arial"/>
              </a:rPr>
              <a:t>куда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поместим</a:t>
            </a:r>
            <a:r>
              <a:rPr lang="en-US" sz="1800" dirty="0">
                <a:latin typeface="Arial"/>
                <a:cs typeface="Arial"/>
              </a:rPr>
              <a:t> html-</a:t>
            </a:r>
            <a:r>
              <a:rPr lang="en-US" sz="1800" dirty="0" err="1">
                <a:latin typeface="Arial"/>
                <a:cs typeface="Arial"/>
              </a:rPr>
              <a:t>файлы</a:t>
            </a:r>
            <a:r>
              <a:rPr lang="en-US" sz="1800" dirty="0">
                <a:latin typeface="Arial"/>
                <a:cs typeface="Arial"/>
              </a:rPr>
              <a:t> и </a:t>
            </a:r>
            <a:r>
              <a:rPr lang="en-US" sz="1800" dirty="0" err="1">
                <a:latin typeface="Arial"/>
                <a:cs typeface="Arial"/>
              </a:rPr>
              <a:t>подключим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библиотеки</a:t>
            </a:r>
            <a:r>
              <a:rPr lang="en-US" sz="1800" dirty="0">
                <a:latin typeface="Arial"/>
                <a:cs typeface="Arial"/>
              </a:rPr>
              <a:t> fs и path </a:t>
            </a:r>
            <a:r>
              <a:rPr lang="en-US" sz="1800" dirty="0" err="1">
                <a:latin typeface="Arial"/>
                <a:cs typeface="Arial"/>
              </a:rPr>
              <a:t>для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реализации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отображения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страниц</a:t>
            </a:r>
            <a:r>
              <a:rPr lang="en-US" sz="1800" dirty="0">
                <a:latin typeface="Arial"/>
                <a:cs typeface="Arial"/>
              </a:rPr>
              <a:t>. С </a:t>
            </a:r>
            <a:r>
              <a:rPr lang="en-US" sz="1800" dirty="0" err="1">
                <a:latin typeface="Arial"/>
                <a:cs typeface="Arial"/>
              </a:rPr>
              <a:t>помощью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объекта</a:t>
            </a:r>
            <a:r>
              <a:rPr lang="en-US" sz="1800" dirty="0">
                <a:latin typeface="Arial"/>
                <a:cs typeface="Arial"/>
              </a:rPr>
              <a:t> req.url </a:t>
            </a:r>
            <a:r>
              <a:rPr lang="en-US" sz="1800" dirty="0" err="1">
                <a:latin typeface="Arial"/>
                <a:cs typeface="Arial"/>
              </a:rPr>
              <a:t>будет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реализована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маршрутизация</a:t>
            </a:r>
            <a:r>
              <a:rPr lang="en-US" sz="1800" dirty="0">
                <a:latin typeface="Arial"/>
                <a:cs typeface="Arial"/>
              </a:rPr>
              <a:t> </a:t>
            </a:r>
            <a:endParaRPr lang="ru-RU" dirty="0"/>
          </a:p>
        </p:txBody>
      </p:sp>
      <p:pic>
        <p:nvPicPr>
          <p:cNvPr id="3" name="Рисунок 5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26D89FBB-4FE6-4BC6-BB60-92E20EB25D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6147" y="3533884"/>
            <a:ext cx="2559706" cy="1690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8795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>
            <a:extLst>
              <a:ext uri="{FF2B5EF4-FFF2-40B4-BE49-F238E27FC236}">
                <a16:creationId xmlns:a16="http://schemas.microsoft.com/office/drawing/2014/main" id="{348AA85A-A2FB-48C8-A4D1-6F04C648A5B7}"/>
              </a:ext>
            </a:extLst>
          </p:cNvPr>
          <p:cNvSpPr>
            <a:spLocks/>
          </p:cNvSpPr>
          <p:nvPr/>
        </p:nvSpPr>
        <p:spPr bwMode="auto">
          <a:xfrm>
            <a:off x="1788781" y="889237"/>
            <a:ext cx="879458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ru-RU" b="1" dirty="0">
                <a:latin typeface="Arial"/>
                <a:cs typeface="Arial"/>
              </a:rPr>
              <a:t>Node.js. Фреймворки</a:t>
            </a:r>
            <a:endParaRPr lang="ru-RU" b="1" dirty="0">
              <a:cs typeface="Arial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53F99F6-6210-4998-8E3F-38514E4974E8}"/>
              </a:ext>
            </a:extLst>
          </p:cNvPr>
          <p:cNvSpPr txBox="1">
            <a:spLocks noGrp="1"/>
          </p:cNvSpPr>
          <p:nvPr/>
        </p:nvSpPr>
        <p:spPr bwMode="auto">
          <a:xfrm>
            <a:off x="8534400" y="6178903"/>
            <a:ext cx="2133600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r>
              <a:rPr lang="ru-RU" altLang="ru-RU" sz="1600" dirty="0">
                <a:latin typeface="Arial"/>
                <a:cs typeface="Arial"/>
              </a:rPr>
              <a:t>5</a:t>
            </a:r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D215503F-5F7F-48BF-9CE5-9CFD652DFB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87982" y="1507468"/>
            <a:ext cx="9130975" cy="442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285750" indent="-285750"/>
            <a:r>
              <a:rPr lang="en-US" sz="1800" dirty="0">
                <a:latin typeface="Arial"/>
                <a:cs typeface="Arial"/>
              </a:rPr>
              <a:t>Adonis.js</a:t>
            </a:r>
            <a:endParaRPr lang="ru-RU" dirty="0"/>
          </a:p>
          <a:p>
            <a:pPr marL="285750" indent="-285750"/>
            <a:r>
              <a:rPr lang="en-US" sz="1800" b="1" dirty="0">
                <a:latin typeface="Arial"/>
                <a:cs typeface="Arial"/>
              </a:rPr>
              <a:t>Express.js</a:t>
            </a:r>
            <a:endParaRPr lang="en-US" b="1">
              <a:cs typeface="Arial"/>
            </a:endParaRPr>
          </a:p>
          <a:p>
            <a:pPr marL="285750" indent="-285750"/>
            <a:r>
              <a:rPr lang="en-US" sz="1800" dirty="0" err="1">
                <a:latin typeface="Arial"/>
                <a:cs typeface="Arial"/>
              </a:rPr>
              <a:t>Fastify</a:t>
            </a:r>
            <a:endParaRPr lang="en-US" dirty="0" err="1"/>
          </a:p>
          <a:p>
            <a:pPr marL="285750" indent="-285750"/>
            <a:r>
              <a:rPr lang="en-US" sz="1800" dirty="0">
                <a:latin typeface="Arial"/>
                <a:cs typeface="Arial"/>
              </a:rPr>
              <a:t>Hapi.js</a:t>
            </a:r>
            <a:endParaRPr lang="en-US" dirty="0"/>
          </a:p>
          <a:p>
            <a:pPr marL="285750" indent="-285750"/>
            <a:r>
              <a:rPr lang="en-US" sz="1800" dirty="0">
                <a:latin typeface="Arial"/>
                <a:cs typeface="Arial"/>
              </a:rPr>
              <a:t>Koa.js</a:t>
            </a:r>
            <a:endParaRPr lang="en-US" dirty="0"/>
          </a:p>
          <a:p>
            <a:pPr marL="285750" indent="-285750"/>
            <a:r>
              <a:rPr lang="en-US" sz="1800" dirty="0">
                <a:latin typeface="Arial"/>
                <a:cs typeface="Arial"/>
              </a:rPr>
              <a:t>LoopBack.js</a:t>
            </a:r>
            <a:endParaRPr lang="en-US" dirty="0"/>
          </a:p>
          <a:p>
            <a:pPr marL="285750" indent="-285750"/>
            <a:r>
              <a:rPr lang="en-US" sz="1800" dirty="0">
                <a:latin typeface="Arial"/>
                <a:cs typeface="Arial"/>
              </a:rPr>
              <a:t>Meteor.js</a:t>
            </a:r>
            <a:endParaRPr lang="en-US" dirty="0"/>
          </a:p>
          <a:p>
            <a:pPr marL="285750" indent="-285750"/>
            <a:r>
              <a:rPr lang="en-US" sz="1800" dirty="0">
                <a:latin typeface="Arial"/>
                <a:cs typeface="Arial"/>
              </a:rPr>
              <a:t>Nest.js</a:t>
            </a:r>
            <a:endParaRPr lang="en-US" dirty="0"/>
          </a:p>
          <a:p>
            <a:pPr marL="285750" indent="-285750"/>
            <a:r>
              <a:rPr lang="en-US" sz="1800" dirty="0">
                <a:latin typeface="Arial"/>
                <a:cs typeface="Arial"/>
              </a:rPr>
              <a:t>Sails.js</a:t>
            </a:r>
            <a:endParaRPr lang="en-US" dirty="0"/>
          </a:p>
          <a:p>
            <a:pPr>
              <a:buNone/>
            </a:pPr>
            <a:endParaRPr lang="en-US" sz="18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4846755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>
            <a:extLst>
              <a:ext uri="{FF2B5EF4-FFF2-40B4-BE49-F238E27FC236}">
                <a16:creationId xmlns:a16="http://schemas.microsoft.com/office/drawing/2014/main" id="{348AA85A-A2FB-48C8-A4D1-6F04C648A5B7}"/>
              </a:ext>
            </a:extLst>
          </p:cNvPr>
          <p:cNvSpPr>
            <a:spLocks/>
          </p:cNvSpPr>
          <p:nvPr/>
        </p:nvSpPr>
        <p:spPr bwMode="auto">
          <a:xfrm>
            <a:off x="1788781" y="889237"/>
            <a:ext cx="879458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ru-RU" b="1" dirty="0">
                <a:latin typeface="Arial"/>
                <a:cs typeface="Arial"/>
              </a:rPr>
              <a:t>Node.js. Собственный сервер</a:t>
            </a:r>
            <a:endParaRPr lang="ru-RU" b="1" dirty="0">
              <a:cs typeface="Arial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53F99F6-6210-4998-8E3F-38514E4974E8}"/>
              </a:ext>
            </a:extLst>
          </p:cNvPr>
          <p:cNvSpPr txBox="1">
            <a:spLocks noGrp="1"/>
          </p:cNvSpPr>
          <p:nvPr/>
        </p:nvSpPr>
        <p:spPr bwMode="auto">
          <a:xfrm>
            <a:off x="8534400" y="6178903"/>
            <a:ext cx="2133600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r>
              <a:rPr lang="ru-RU" altLang="ru-RU" sz="1600" dirty="0">
                <a:latin typeface="Arial"/>
                <a:cs typeface="Arial"/>
              </a:rPr>
              <a:t>50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C7CB612-01A9-4B68-AAE7-3CBD124C25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87982" y="1507468"/>
            <a:ext cx="9130975" cy="4208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en-US" sz="1800" dirty="0" err="1">
                <a:latin typeface="Arial"/>
                <a:cs typeface="Arial"/>
              </a:rPr>
              <a:t>Полный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код</a:t>
            </a:r>
            <a:r>
              <a:rPr lang="en-US" sz="1800" dirty="0">
                <a:latin typeface="Arial"/>
                <a:cs typeface="Arial"/>
              </a:rPr>
              <a:t> index.js</a:t>
            </a:r>
            <a:endParaRPr lang="en-US" sz="1800" dirty="0">
              <a:cs typeface="Arial"/>
            </a:endParaRPr>
          </a:p>
        </p:txBody>
      </p:sp>
      <p:pic>
        <p:nvPicPr>
          <p:cNvPr id="2" name="Рисунок 5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60C64522-7017-47F5-80C8-90AECC4D03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8125" y="1930365"/>
            <a:ext cx="5143061" cy="4792786"/>
          </a:xfrm>
          <a:prstGeom prst="rect">
            <a:avLst/>
          </a:prstGeom>
        </p:spPr>
      </p:pic>
      <p:pic>
        <p:nvPicPr>
          <p:cNvPr id="6" name="Рисунок 6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C167ECF5-9220-4CB5-A860-FB75ACE394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1919" y="3288807"/>
            <a:ext cx="1724025" cy="98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86057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>
            <a:extLst>
              <a:ext uri="{FF2B5EF4-FFF2-40B4-BE49-F238E27FC236}">
                <a16:creationId xmlns:a16="http://schemas.microsoft.com/office/drawing/2014/main" id="{348AA85A-A2FB-48C8-A4D1-6F04C648A5B7}"/>
              </a:ext>
            </a:extLst>
          </p:cNvPr>
          <p:cNvSpPr>
            <a:spLocks/>
          </p:cNvSpPr>
          <p:nvPr/>
        </p:nvSpPr>
        <p:spPr bwMode="auto">
          <a:xfrm>
            <a:off x="1788781" y="889237"/>
            <a:ext cx="879458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ru-RU" b="1" dirty="0">
                <a:latin typeface="Arial"/>
                <a:cs typeface="Arial"/>
              </a:rPr>
              <a:t>Node.js. Собственный сервер</a:t>
            </a:r>
            <a:endParaRPr lang="ru-RU" b="1" dirty="0">
              <a:cs typeface="Arial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53F99F6-6210-4998-8E3F-38514E4974E8}"/>
              </a:ext>
            </a:extLst>
          </p:cNvPr>
          <p:cNvSpPr txBox="1">
            <a:spLocks noGrp="1"/>
          </p:cNvSpPr>
          <p:nvPr/>
        </p:nvSpPr>
        <p:spPr bwMode="auto">
          <a:xfrm>
            <a:off x="8534400" y="6178903"/>
            <a:ext cx="2133600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r>
              <a:rPr lang="ru-RU" altLang="ru-RU" sz="1600" dirty="0">
                <a:latin typeface="Arial"/>
                <a:cs typeface="Arial"/>
              </a:rPr>
              <a:t>51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C7CB612-01A9-4B68-AAE7-3CBD124C25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87982" y="1507468"/>
            <a:ext cx="9130975" cy="6748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en-US" sz="1800" dirty="0" err="1">
                <a:latin typeface="Arial"/>
                <a:cs typeface="Arial"/>
              </a:rPr>
              <a:t>Если</a:t>
            </a:r>
            <a:r>
              <a:rPr lang="en-US" sz="1800" dirty="0">
                <a:latin typeface="Arial"/>
                <a:cs typeface="Arial"/>
              </a:rPr>
              <a:t> в </a:t>
            </a:r>
            <a:r>
              <a:rPr lang="en-US" sz="1800" dirty="0" err="1">
                <a:latin typeface="Arial"/>
                <a:cs typeface="Arial"/>
              </a:rPr>
              <a:t>поисковой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строке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написать</a:t>
            </a:r>
            <a:r>
              <a:rPr lang="en-US" sz="1800" dirty="0">
                <a:latin typeface="Arial"/>
                <a:cs typeface="Arial"/>
              </a:rPr>
              <a:t> localhost:3000/contact, </a:t>
            </a:r>
            <a:r>
              <a:rPr lang="en-US" sz="1800" dirty="0" err="1">
                <a:latin typeface="Arial"/>
                <a:cs typeface="Arial"/>
              </a:rPr>
              <a:t>то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отобразится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страница</a:t>
            </a:r>
            <a:r>
              <a:rPr lang="en-US" sz="1800" dirty="0">
                <a:latin typeface="Arial"/>
                <a:cs typeface="Arial"/>
              </a:rPr>
              <a:t> contact.html</a:t>
            </a:r>
            <a:endParaRPr lang="en-US" sz="1800" dirty="0">
              <a:cs typeface="Arial"/>
            </a:endParaRPr>
          </a:p>
        </p:txBody>
      </p:sp>
      <p:pic>
        <p:nvPicPr>
          <p:cNvPr id="3" name="Рисунок 6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76EC820C-F357-4353-97B1-D914EC0C44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9936" y="3036341"/>
            <a:ext cx="2492265" cy="1161940"/>
          </a:xfrm>
          <a:prstGeom prst="rect">
            <a:avLst/>
          </a:prstGeom>
        </p:spPr>
      </p:pic>
      <p:pic>
        <p:nvPicPr>
          <p:cNvPr id="7" name="Рисунок 7">
            <a:extLst>
              <a:ext uri="{FF2B5EF4-FFF2-40B4-BE49-F238E27FC236}">
                <a16:creationId xmlns:a16="http://schemas.microsoft.com/office/drawing/2014/main" id="{BE756898-0A49-4456-95AB-B414BC8B2D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5947" y="3389696"/>
            <a:ext cx="2333625" cy="32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31710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>
            <a:extLst>
              <a:ext uri="{FF2B5EF4-FFF2-40B4-BE49-F238E27FC236}">
                <a16:creationId xmlns:a16="http://schemas.microsoft.com/office/drawing/2014/main" id="{348AA85A-A2FB-48C8-A4D1-6F04C648A5B7}"/>
              </a:ext>
            </a:extLst>
          </p:cNvPr>
          <p:cNvSpPr>
            <a:spLocks/>
          </p:cNvSpPr>
          <p:nvPr/>
        </p:nvSpPr>
        <p:spPr bwMode="auto">
          <a:xfrm>
            <a:off x="1788781" y="889237"/>
            <a:ext cx="879458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ru-RU" b="1" dirty="0">
                <a:latin typeface="Arial"/>
                <a:cs typeface="Arial"/>
              </a:rPr>
              <a:t>Node.js. Собственный сервер</a:t>
            </a:r>
            <a:endParaRPr lang="ru-RU" b="1" dirty="0">
              <a:cs typeface="Arial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53F99F6-6210-4998-8E3F-38514E4974E8}"/>
              </a:ext>
            </a:extLst>
          </p:cNvPr>
          <p:cNvSpPr txBox="1">
            <a:spLocks noGrp="1"/>
          </p:cNvSpPr>
          <p:nvPr/>
        </p:nvSpPr>
        <p:spPr bwMode="auto">
          <a:xfrm>
            <a:off x="8534400" y="6178903"/>
            <a:ext cx="2133600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r>
              <a:rPr lang="ru-RU" altLang="ru-RU" sz="1600" dirty="0">
                <a:latin typeface="Arial"/>
                <a:cs typeface="Arial"/>
              </a:rPr>
              <a:t>52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C7CB612-01A9-4B68-AAE7-3CBD124C25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87982" y="1507468"/>
            <a:ext cx="9130975" cy="403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en-US" sz="1800" dirty="0" err="1">
                <a:latin typeface="Arial"/>
                <a:cs typeface="Arial"/>
              </a:rPr>
              <a:t>Полный</a:t>
            </a:r>
            <a:r>
              <a:rPr lang="en-US" sz="1800" dirty="0">
                <a:latin typeface="Arial"/>
                <a:cs typeface="Arial"/>
              </a:rPr>
              <a:t> </a:t>
            </a:r>
            <a:r>
              <a:rPr lang="en-US" sz="1800" dirty="0" err="1">
                <a:latin typeface="Arial"/>
                <a:cs typeface="Arial"/>
              </a:rPr>
              <a:t>код</a:t>
            </a:r>
            <a:r>
              <a:rPr lang="en-US" sz="1800" dirty="0">
                <a:latin typeface="Arial"/>
                <a:cs typeface="Arial"/>
              </a:rPr>
              <a:t> index.js с </a:t>
            </a:r>
            <a:r>
              <a:rPr lang="en-US" sz="1800" dirty="0" err="1">
                <a:latin typeface="Arial"/>
                <a:cs typeface="Arial"/>
              </a:rPr>
              <a:t>переключением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на</a:t>
            </a:r>
            <a:r>
              <a:rPr lang="en-US" sz="1800" dirty="0">
                <a:latin typeface="Arial"/>
                <a:cs typeface="Arial"/>
              </a:rPr>
              <a:t> "/" и "/contact"</a:t>
            </a:r>
          </a:p>
          <a:p>
            <a:pPr>
              <a:buNone/>
            </a:pPr>
            <a:endParaRPr lang="en-US" sz="1800" dirty="0">
              <a:cs typeface="Arial"/>
            </a:endParaRPr>
          </a:p>
        </p:txBody>
      </p:sp>
      <p:pic>
        <p:nvPicPr>
          <p:cNvPr id="2" name="Рисунок 5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C314D25F-5E99-4032-B0D1-300CAF7E7E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7573" y="1948690"/>
            <a:ext cx="4258440" cy="4817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67317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7" descr="http://www.iconsearch.ru/uploads/icons/humano2/128x128/dialog-question.png">
            <a:extLst>
              <a:ext uri="{FF2B5EF4-FFF2-40B4-BE49-F238E27FC236}">
                <a16:creationId xmlns:a16="http://schemas.microsoft.com/office/drawing/2014/main" id="{BE658E0F-2B57-4CE9-B8D8-40637457E3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4365625"/>
            <a:ext cx="12192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24" name="Rectangle 2">
            <a:extLst>
              <a:ext uri="{FF2B5EF4-FFF2-40B4-BE49-F238E27FC236}">
                <a16:creationId xmlns:a16="http://schemas.microsoft.com/office/drawing/2014/main" id="{24EDE16A-1265-47E8-A679-748FD7320341}"/>
              </a:ext>
            </a:extLst>
          </p:cNvPr>
          <p:cNvSpPr>
            <a:spLocks/>
          </p:cNvSpPr>
          <p:nvPr/>
        </p:nvSpPr>
        <p:spPr bwMode="auto">
          <a:xfrm>
            <a:off x="1905000" y="1071212"/>
            <a:ext cx="82296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0"/>
              </a:spcBef>
              <a:buFontTx/>
              <a:buNone/>
            </a:pPr>
            <a:r>
              <a:rPr lang="ru-RU" altLang="ru-RU" sz="3500"/>
              <a:t>Вопросы</a:t>
            </a:r>
          </a:p>
        </p:txBody>
      </p:sp>
      <p:sp>
        <p:nvSpPr>
          <p:cNvPr id="30725" name="Rectangle 6">
            <a:extLst>
              <a:ext uri="{FF2B5EF4-FFF2-40B4-BE49-F238E27FC236}">
                <a16:creationId xmlns:a16="http://schemas.microsoft.com/office/drawing/2014/main" id="{425CF7FF-01FC-44E6-912E-FC411076C1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56138" y="1773239"/>
            <a:ext cx="2519362" cy="3095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FontTx/>
              <a:buNone/>
            </a:pPr>
            <a:r>
              <a:rPr lang="ru-RU" altLang="ru-RU" sz="30000" b="1">
                <a:solidFill>
                  <a:srgbClr val="FF0000"/>
                </a:solidFill>
              </a:rPr>
              <a:t>?</a:t>
            </a:r>
            <a:endParaRPr lang="ru-RU" altLang="ru-RU" sz="30000" b="1" i="1">
              <a:solidFill>
                <a:srgbClr val="FF0000"/>
              </a:solidFill>
            </a:endParaRPr>
          </a:p>
        </p:txBody>
      </p:sp>
      <p:sp>
        <p:nvSpPr>
          <p:cNvPr id="6" name="Номер слайда 4">
            <a:extLst>
              <a:ext uri="{FF2B5EF4-FFF2-40B4-BE49-F238E27FC236}">
                <a16:creationId xmlns:a16="http://schemas.microsoft.com/office/drawing/2014/main" id="{0234FA6C-DD3E-4367-BE0A-4CAEED773770}"/>
              </a:ext>
            </a:extLst>
          </p:cNvPr>
          <p:cNvSpPr txBox="1">
            <a:spLocks noGrp="1"/>
          </p:cNvSpPr>
          <p:nvPr/>
        </p:nvSpPr>
        <p:spPr bwMode="auto">
          <a:xfrm>
            <a:off x="8534400" y="6178903"/>
            <a:ext cx="2133600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ru-RU" altLang="ru-RU" sz="1600" dirty="0">
                <a:latin typeface="Arial"/>
                <a:cs typeface="Arial"/>
              </a:rPr>
              <a:t>53</a:t>
            </a:r>
          </a:p>
        </p:txBody>
      </p:sp>
    </p:spTree>
    <p:extLst>
      <p:ext uri="{BB962C8B-B14F-4D97-AF65-F5344CB8AC3E}">
        <p14:creationId xmlns:p14="http://schemas.microsoft.com/office/powerpoint/2010/main" val="240144624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Дополнительная литература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861752" y="2331519"/>
            <a:ext cx="8699394" cy="3794645"/>
          </a:xfrm>
        </p:spPr>
        <p:txBody>
          <a:bodyPr lIns="91440" tIns="45720" rIns="91440" bIns="45720" anchor="t"/>
          <a:lstStyle/>
          <a:p>
            <a:pPr marL="514350" indent="-514350">
              <a:buAutoNum type="arabicPeriod"/>
            </a:pPr>
            <a:r>
              <a:rPr lang="en-US" sz="2800" dirty="0">
                <a:ea typeface="+mn-lt"/>
                <a:cs typeface="+mn-lt"/>
                <a:hlinkClick r:id="rId2"/>
              </a:rPr>
              <a:t>https://nodejs.org/en/</a:t>
            </a:r>
            <a:endParaRPr lang="ru-RU">
              <a:ea typeface="+mn-lt"/>
              <a:cs typeface="+mn-lt"/>
            </a:endParaRPr>
          </a:p>
          <a:p>
            <a:pPr marL="514350" indent="-514350">
              <a:buAutoNum type="arabicPeriod"/>
            </a:pPr>
            <a:r>
              <a:rPr lang="en-US" sz="2800" dirty="0">
                <a:ea typeface="+mn-lt"/>
                <a:cs typeface="+mn-lt"/>
                <a:hlinkClick r:id="rId3"/>
              </a:rPr>
              <a:t>https://www.npmjs.com/</a:t>
            </a:r>
          </a:p>
          <a:p>
            <a:pPr marL="514350" indent="-514350">
              <a:buAutoNum type="arabicPeriod"/>
            </a:pPr>
            <a:r>
              <a:rPr lang="en-US" sz="2800" dirty="0">
                <a:latin typeface="Arial"/>
                <a:ea typeface="+mn-lt"/>
                <a:cs typeface="Arial"/>
                <a:hlinkClick r:id="rId4"/>
              </a:rPr>
              <a:t>https://nodejs.org/en/download/package-manager/</a:t>
            </a:r>
            <a:endParaRPr lang="en-US" sz="2800" dirty="0">
              <a:ea typeface="+mn-lt"/>
              <a:cs typeface="+mn-lt"/>
            </a:endParaRPr>
          </a:p>
          <a:p>
            <a:pPr marL="514350" indent="-514350">
              <a:buAutoNum type="arabicPeriod"/>
            </a:pPr>
            <a:endParaRPr lang="en-US" sz="2800">
              <a:ea typeface="+mn-lt"/>
              <a:cs typeface="+mn-lt"/>
            </a:endParaRPr>
          </a:p>
          <a:p>
            <a:pPr marL="514350" indent="-514350">
              <a:buAutoNum type="arabicPeriod"/>
            </a:pPr>
            <a:endParaRPr lang="en-US" sz="2800">
              <a:ea typeface="+mn-lt"/>
              <a:cs typeface="+mn-lt"/>
            </a:endParaRPr>
          </a:p>
          <a:p>
            <a:pPr marL="514350" indent="-514350">
              <a:buAutoNum type="arabicPeriod"/>
            </a:pPr>
            <a:endParaRPr lang="en-US" sz="2800">
              <a:ea typeface="+mn-lt"/>
              <a:cs typeface="+mn-lt"/>
            </a:endParaRPr>
          </a:p>
          <a:p>
            <a:pPr marL="514350" indent="-514350">
              <a:buAutoNum type="arabicPeriod"/>
            </a:pPr>
            <a:endParaRPr lang="en-US" sz="2800">
              <a:ea typeface="+mn-lt"/>
              <a:cs typeface="+mn-lt"/>
            </a:endParaRPr>
          </a:p>
          <a:p>
            <a:pPr marL="514350" indent="-514350">
              <a:buAutoNum type="arabicPeriod"/>
            </a:pPr>
            <a:endParaRPr lang="en-US" sz="2800">
              <a:ea typeface="+mn-lt"/>
              <a:cs typeface="+mn-lt"/>
            </a:endParaRPr>
          </a:p>
          <a:p>
            <a:pPr marL="0" indent="0">
              <a:buNone/>
            </a:pPr>
            <a:endParaRPr lang="en-US" sz="2800">
              <a:ea typeface="+mn-lt"/>
              <a:cs typeface="+mn-lt"/>
            </a:endParaRPr>
          </a:p>
          <a:p>
            <a:pPr marL="514350" indent="-514350">
              <a:buAutoNum type="arabicPeriod"/>
            </a:pPr>
            <a:endParaRPr lang="en-US" sz="2800">
              <a:ea typeface="+mn-lt"/>
              <a:cs typeface="+mn-lt"/>
            </a:endParaRPr>
          </a:p>
        </p:txBody>
      </p:sp>
      <p:sp>
        <p:nvSpPr>
          <p:cNvPr id="4" name="Номер слайда 4">
            <a:extLst>
              <a:ext uri="{FF2B5EF4-FFF2-40B4-BE49-F238E27FC236}">
                <a16:creationId xmlns:a16="http://schemas.microsoft.com/office/drawing/2014/main" id="{B480EDB9-2D5F-48D5-B458-D97F25B52DC7}"/>
              </a:ext>
            </a:extLst>
          </p:cNvPr>
          <p:cNvSpPr txBox="1">
            <a:spLocks noGrp="1"/>
          </p:cNvSpPr>
          <p:nvPr/>
        </p:nvSpPr>
        <p:spPr bwMode="auto">
          <a:xfrm>
            <a:off x="8534400" y="6205537"/>
            <a:ext cx="2133600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ru-RU" altLang="ru-RU" sz="1600" dirty="0">
                <a:cs typeface="Arial"/>
              </a:rPr>
              <a:t>54</a:t>
            </a:r>
          </a:p>
        </p:txBody>
      </p:sp>
    </p:spTree>
    <p:extLst>
      <p:ext uri="{BB962C8B-B14F-4D97-AF65-F5344CB8AC3E}">
        <p14:creationId xmlns:p14="http://schemas.microsoft.com/office/powerpoint/2010/main" val="376926850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31000">
              <a:schemeClr val="bg1"/>
            </a:gs>
            <a:gs pos="100000">
              <a:schemeClr val="bg2">
                <a:tint val="98000"/>
                <a:satMod val="130000"/>
                <a:shade val="90000"/>
                <a:lumMod val="103000"/>
              </a:schemeClr>
            </a:gs>
            <a:gs pos="100000">
              <a:schemeClr val="bg2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5BE26A0-0BD0-4F5C-8BB0-2037957471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7298" y="3067324"/>
            <a:ext cx="7923048" cy="654324"/>
          </a:xfrm>
        </p:spPr>
        <p:txBody>
          <a:bodyPr lIns="91440" tIns="45720" rIns="91440" bIns="45720" anchor="b"/>
          <a:lstStyle/>
          <a:p>
            <a:r>
              <a:rPr lang="ru-RU" b="1"/>
              <a:t>Спасибо за внимание!</a:t>
            </a:r>
            <a:endParaRPr lang="ru-RU" b="1"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28507347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>
            <a:extLst>
              <a:ext uri="{FF2B5EF4-FFF2-40B4-BE49-F238E27FC236}">
                <a16:creationId xmlns:a16="http://schemas.microsoft.com/office/drawing/2014/main" id="{348AA85A-A2FB-48C8-A4D1-6F04C648A5B7}"/>
              </a:ext>
            </a:extLst>
          </p:cNvPr>
          <p:cNvSpPr>
            <a:spLocks/>
          </p:cNvSpPr>
          <p:nvPr/>
        </p:nvSpPr>
        <p:spPr bwMode="auto">
          <a:xfrm>
            <a:off x="1788781" y="889237"/>
            <a:ext cx="879458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ru-RU" b="1" dirty="0">
                <a:latin typeface="Arial"/>
                <a:cs typeface="Arial"/>
              </a:rPr>
              <a:t>Node.js. Стек MEAN, MERN, MEVN</a:t>
            </a:r>
            <a:endParaRPr lang="ru-RU" b="1" dirty="0">
              <a:cs typeface="Arial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53F99F6-6210-4998-8E3F-38514E4974E8}"/>
              </a:ext>
            </a:extLst>
          </p:cNvPr>
          <p:cNvSpPr txBox="1">
            <a:spLocks noGrp="1"/>
          </p:cNvSpPr>
          <p:nvPr/>
        </p:nvSpPr>
        <p:spPr bwMode="auto">
          <a:xfrm>
            <a:off x="8534400" y="6178903"/>
            <a:ext cx="2133600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r>
              <a:rPr lang="ru-RU" altLang="ru-RU" sz="1600" dirty="0">
                <a:latin typeface="Arial"/>
                <a:cs typeface="Arial"/>
              </a:rPr>
              <a:t>6</a:t>
            </a:r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D215503F-5F7F-48BF-9CE5-9CFD652DFB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87982" y="1507468"/>
            <a:ext cx="9130975" cy="24528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en-US" sz="1800" dirty="0" err="1">
                <a:latin typeface="Arial"/>
                <a:cs typeface="Arial"/>
              </a:rPr>
              <a:t>Обычно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при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веб-разработке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на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всех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уровнях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стека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используются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разные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языки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программирования</a:t>
            </a:r>
            <a:r>
              <a:rPr lang="en-US" sz="1800" dirty="0">
                <a:latin typeface="Arial"/>
                <a:cs typeface="Arial"/>
              </a:rPr>
              <a:t>. </a:t>
            </a:r>
            <a:r>
              <a:rPr lang="en-US" sz="1800" dirty="0" err="1">
                <a:latin typeface="Arial"/>
                <a:cs typeface="Arial"/>
              </a:rPr>
              <a:t>База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данных</a:t>
            </a:r>
            <a:r>
              <a:rPr lang="en-US" sz="1800" dirty="0">
                <a:latin typeface="Arial"/>
                <a:cs typeface="Arial"/>
              </a:rPr>
              <a:t> MongoDB, </a:t>
            </a:r>
            <a:r>
              <a:rPr lang="en-US" sz="1800" dirty="0" err="1">
                <a:latin typeface="Arial"/>
                <a:cs typeface="Arial"/>
              </a:rPr>
              <a:t>фреймворки</a:t>
            </a:r>
            <a:r>
              <a:rPr lang="en-US" sz="1800" dirty="0">
                <a:latin typeface="Arial"/>
                <a:cs typeface="Arial"/>
              </a:rPr>
              <a:t> Express.js и AngularJS и </a:t>
            </a:r>
            <a:r>
              <a:rPr lang="en-US" sz="1800" dirty="0" err="1">
                <a:latin typeface="Arial"/>
                <a:cs typeface="Arial"/>
              </a:rPr>
              <a:t>технология</a:t>
            </a:r>
            <a:r>
              <a:rPr lang="en-US" sz="1800" dirty="0">
                <a:latin typeface="Arial"/>
                <a:cs typeface="Arial"/>
              </a:rPr>
              <a:t> Node.js </a:t>
            </a:r>
            <a:r>
              <a:rPr lang="en-US" sz="1800" dirty="0" err="1">
                <a:latin typeface="Arial"/>
                <a:cs typeface="Arial"/>
              </a:rPr>
              <a:t>вместе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образуют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стек</a:t>
            </a:r>
            <a:r>
              <a:rPr lang="en-US" sz="1800" dirty="0">
                <a:latin typeface="Arial"/>
                <a:cs typeface="Arial"/>
              </a:rPr>
              <a:t> MEAN — </a:t>
            </a:r>
            <a:r>
              <a:rPr lang="en-US" sz="1800" dirty="0" err="1">
                <a:latin typeface="Arial"/>
                <a:cs typeface="Arial"/>
              </a:rPr>
              <a:t>мощную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платформу</a:t>
            </a:r>
            <a:r>
              <a:rPr lang="en-US" sz="1800" dirty="0">
                <a:latin typeface="Arial"/>
                <a:cs typeface="Arial"/>
              </a:rPr>
              <a:t>, </a:t>
            </a:r>
            <a:r>
              <a:rPr lang="en-US" sz="1800" dirty="0" err="1">
                <a:latin typeface="Arial"/>
                <a:cs typeface="Arial"/>
              </a:rPr>
              <a:t>на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всех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уровнях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которой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применяется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всего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один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язык</a:t>
            </a:r>
            <a:r>
              <a:rPr lang="en-US" sz="1800" dirty="0">
                <a:latin typeface="Arial"/>
                <a:cs typeface="Arial"/>
              </a:rPr>
              <a:t>: JavaScript. </a:t>
            </a:r>
            <a:r>
              <a:rPr lang="en-US" sz="1800" dirty="0" err="1">
                <a:latin typeface="Arial"/>
                <a:cs typeface="Arial"/>
              </a:rPr>
              <a:t>Стек</a:t>
            </a:r>
            <a:r>
              <a:rPr lang="en-US" sz="1800" dirty="0">
                <a:latin typeface="Arial"/>
                <a:cs typeface="Arial"/>
              </a:rPr>
              <a:t> MEAN </a:t>
            </a:r>
            <a:r>
              <a:rPr lang="en-US" sz="1800" dirty="0" err="1">
                <a:latin typeface="Arial"/>
                <a:cs typeface="Arial"/>
              </a:rPr>
              <a:t>привлекателен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для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разработчиков</a:t>
            </a:r>
            <a:r>
              <a:rPr lang="en-US" sz="1800" dirty="0">
                <a:latin typeface="Arial"/>
                <a:cs typeface="Arial"/>
              </a:rPr>
              <a:t> и </a:t>
            </a:r>
            <a:r>
              <a:rPr lang="en-US" sz="1800" dirty="0" err="1">
                <a:latin typeface="Arial"/>
                <a:cs typeface="Arial"/>
              </a:rPr>
              <a:t>компаний</a:t>
            </a:r>
            <a:r>
              <a:rPr lang="en-US" sz="1800" dirty="0">
                <a:latin typeface="Arial"/>
                <a:cs typeface="Arial"/>
              </a:rPr>
              <a:t> </a:t>
            </a:r>
            <a:r>
              <a:rPr lang="en-US" sz="1800" dirty="0" err="1">
                <a:latin typeface="Arial"/>
                <a:cs typeface="Arial"/>
              </a:rPr>
              <a:t>благодаря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простоте</a:t>
            </a:r>
            <a:r>
              <a:rPr lang="en-US" sz="1800" dirty="0">
                <a:latin typeface="Arial"/>
                <a:cs typeface="Arial"/>
              </a:rPr>
              <a:t> и </a:t>
            </a:r>
            <a:r>
              <a:rPr lang="en-US" sz="1800" dirty="0" err="1">
                <a:latin typeface="Arial"/>
                <a:cs typeface="Arial"/>
              </a:rPr>
              <a:t>экономичности</a:t>
            </a:r>
            <a:r>
              <a:rPr lang="en-US" sz="1800" dirty="0">
                <a:latin typeface="Arial"/>
                <a:cs typeface="Arial"/>
              </a:rPr>
              <a:t>, а </a:t>
            </a:r>
            <a:r>
              <a:rPr lang="en-US" sz="1800" dirty="0" err="1">
                <a:latin typeface="Arial"/>
                <a:cs typeface="Arial"/>
              </a:rPr>
              <a:t>конечные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пользователи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любят</a:t>
            </a:r>
            <a:r>
              <a:rPr lang="en-US" sz="1800" dirty="0">
                <a:latin typeface="Arial"/>
                <a:cs typeface="Arial"/>
              </a:rPr>
              <a:t> MEAN-</a:t>
            </a:r>
            <a:r>
              <a:rPr lang="en-US" sz="1800" dirty="0" err="1">
                <a:latin typeface="Arial"/>
                <a:cs typeface="Arial"/>
              </a:rPr>
              <a:t>приложения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за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их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скорость</a:t>
            </a:r>
            <a:r>
              <a:rPr lang="en-US" sz="1800" dirty="0">
                <a:latin typeface="Arial"/>
                <a:cs typeface="Arial"/>
              </a:rPr>
              <a:t> и </a:t>
            </a:r>
            <a:r>
              <a:rPr lang="en-US" sz="1800" dirty="0" err="1">
                <a:latin typeface="Arial"/>
                <a:cs typeface="Arial"/>
              </a:rPr>
              <a:t>отзывчивость</a:t>
            </a:r>
            <a:r>
              <a:rPr lang="en-US" sz="1800" dirty="0">
                <a:latin typeface="Arial"/>
                <a:cs typeface="Arial"/>
              </a:rPr>
              <a:t>. </a:t>
            </a:r>
            <a:r>
              <a:rPr lang="en-US" sz="1800" dirty="0" err="1">
                <a:latin typeface="Arial"/>
                <a:cs typeface="Arial"/>
              </a:rPr>
              <a:t>Аббревиатуры</a:t>
            </a:r>
            <a:r>
              <a:rPr lang="en-US" sz="1800" dirty="0">
                <a:latin typeface="Arial"/>
                <a:cs typeface="Arial"/>
              </a:rPr>
              <a:t> MERN и MEVN </a:t>
            </a:r>
            <a:r>
              <a:rPr lang="en-US" sz="1800" dirty="0" err="1">
                <a:latin typeface="Arial"/>
                <a:cs typeface="Arial"/>
              </a:rPr>
              <a:t>означают</a:t>
            </a:r>
            <a:r>
              <a:rPr lang="en-US" sz="1800" dirty="0">
                <a:latin typeface="Arial"/>
                <a:cs typeface="Arial"/>
              </a:rPr>
              <a:t>, </a:t>
            </a:r>
            <a:r>
              <a:rPr lang="en-US" sz="1800" dirty="0" err="1">
                <a:latin typeface="Arial"/>
                <a:cs typeface="Arial"/>
              </a:rPr>
              <a:t>что</a:t>
            </a:r>
            <a:r>
              <a:rPr lang="en-US" sz="1800" dirty="0">
                <a:latin typeface="Arial"/>
                <a:cs typeface="Arial"/>
              </a:rPr>
              <a:t> в </a:t>
            </a:r>
            <a:r>
              <a:rPr lang="en-US" sz="1800" dirty="0" err="1">
                <a:latin typeface="Arial"/>
                <a:cs typeface="Arial"/>
              </a:rPr>
              <a:t>качестве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фронтенд-фреймворка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используется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не</a:t>
            </a:r>
            <a:r>
              <a:rPr lang="en-US" sz="1800" dirty="0">
                <a:latin typeface="Arial"/>
                <a:cs typeface="Arial"/>
              </a:rPr>
              <a:t> AngularJS, а React </a:t>
            </a:r>
            <a:r>
              <a:rPr lang="en-US" sz="1800" dirty="0" err="1">
                <a:latin typeface="Arial"/>
                <a:cs typeface="Arial"/>
              </a:rPr>
              <a:t>или</a:t>
            </a:r>
            <a:r>
              <a:rPr lang="en-US" sz="1800" dirty="0">
                <a:latin typeface="Arial"/>
                <a:cs typeface="Arial"/>
              </a:rPr>
              <a:t> VueJS, </a:t>
            </a:r>
            <a:r>
              <a:rPr lang="en-US" sz="1800" dirty="0" err="1">
                <a:latin typeface="Arial"/>
                <a:cs typeface="Arial"/>
              </a:rPr>
              <a:t>соответственно</a:t>
            </a:r>
            <a:r>
              <a:rPr lang="en-US" sz="1800" dirty="0">
                <a:latin typeface="Arial"/>
                <a:cs typeface="Arial"/>
              </a:rPr>
              <a:t>.</a:t>
            </a:r>
            <a:endParaRPr lang="ru-RU" dirty="0">
              <a:latin typeface="Arial"/>
              <a:cs typeface="Arial"/>
            </a:endParaRPr>
          </a:p>
        </p:txBody>
      </p:sp>
      <p:pic>
        <p:nvPicPr>
          <p:cNvPr id="2" name="Рисунок 2" descr="Изображение выглядит как текст, аптечка, векторная графика, знак&#10;&#10;Автоматически созданное описание">
            <a:extLst>
              <a:ext uri="{FF2B5EF4-FFF2-40B4-BE49-F238E27FC236}">
                <a16:creationId xmlns:a16="http://schemas.microsoft.com/office/drawing/2014/main" id="{91CE03C7-BE4A-4E20-9554-3B09A18675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0262" y="4225268"/>
            <a:ext cx="2743200" cy="1543050"/>
          </a:xfrm>
          <a:prstGeom prst="rect">
            <a:avLst/>
          </a:prstGeom>
        </p:spPr>
      </p:pic>
      <p:pic>
        <p:nvPicPr>
          <p:cNvPr id="3" name="Рисунок 3">
            <a:extLst>
              <a:ext uri="{FF2B5EF4-FFF2-40B4-BE49-F238E27FC236}">
                <a16:creationId xmlns:a16="http://schemas.microsoft.com/office/drawing/2014/main" id="{ED5FE33D-CCC3-4BDC-89AC-7A776A3A32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8400" y="4225268"/>
            <a:ext cx="2743200" cy="1543050"/>
          </a:xfrm>
          <a:prstGeom prst="rect">
            <a:avLst/>
          </a:prstGeom>
        </p:spPr>
      </p:pic>
      <p:pic>
        <p:nvPicPr>
          <p:cNvPr id="4" name="Рисунок 5">
            <a:extLst>
              <a:ext uri="{FF2B5EF4-FFF2-40B4-BE49-F238E27FC236}">
                <a16:creationId xmlns:a16="http://schemas.microsoft.com/office/drawing/2014/main" id="{DC727E71-781B-47BA-B66C-5099A011E5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75297" y="4223413"/>
            <a:ext cx="2743200" cy="1529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1165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>
            <a:extLst>
              <a:ext uri="{FF2B5EF4-FFF2-40B4-BE49-F238E27FC236}">
                <a16:creationId xmlns:a16="http://schemas.microsoft.com/office/drawing/2014/main" id="{348AA85A-A2FB-48C8-A4D1-6F04C648A5B7}"/>
              </a:ext>
            </a:extLst>
          </p:cNvPr>
          <p:cNvSpPr>
            <a:spLocks/>
          </p:cNvSpPr>
          <p:nvPr/>
        </p:nvSpPr>
        <p:spPr bwMode="auto">
          <a:xfrm>
            <a:off x="1788781" y="889237"/>
            <a:ext cx="879458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ru-RU" b="1" dirty="0">
                <a:latin typeface="Arial"/>
                <a:cs typeface="Arial"/>
              </a:rPr>
              <a:t>Node.js. Установщики пакетов</a:t>
            </a:r>
            <a:endParaRPr lang="ru-RU" b="1" dirty="0">
              <a:cs typeface="Arial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53F99F6-6210-4998-8E3F-38514E4974E8}"/>
              </a:ext>
            </a:extLst>
          </p:cNvPr>
          <p:cNvSpPr txBox="1">
            <a:spLocks noGrp="1"/>
          </p:cNvSpPr>
          <p:nvPr/>
        </p:nvSpPr>
        <p:spPr bwMode="auto">
          <a:xfrm>
            <a:off x="8534400" y="6178903"/>
            <a:ext cx="2133600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r>
              <a:rPr lang="ru-RU" altLang="ru-RU" sz="1600" dirty="0">
                <a:latin typeface="Arial"/>
                <a:cs typeface="Arial"/>
              </a:rPr>
              <a:t>7</a:t>
            </a:r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D215503F-5F7F-48BF-9CE5-9CFD652DFB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87982" y="1507468"/>
            <a:ext cx="9130975" cy="442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285750" indent="-285750"/>
            <a:r>
              <a:rPr lang="en-US" sz="1800" b="1" dirty="0" err="1">
                <a:latin typeface="Arial"/>
                <a:cs typeface="Arial"/>
              </a:rPr>
              <a:t>npm</a:t>
            </a:r>
            <a:endParaRPr lang="en-US" sz="1800" i="1">
              <a:latin typeface="Arial"/>
              <a:cs typeface="Arial"/>
            </a:endParaRPr>
          </a:p>
          <a:p>
            <a:pPr marL="285750" indent="-285750"/>
            <a:r>
              <a:rPr lang="en-US" sz="1800" dirty="0">
                <a:latin typeface="Arial"/>
                <a:cs typeface="Arial"/>
              </a:rPr>
              <a:t>brew</a:t>
            </a:r>
          </a:p>
          <a:p>
            <a:pPr marL="285750" indent="-285750"/>
            <a:r>
              <a:rPr lang="en-US" sz="1800" dirty="0" err="1">
                <a:latin typeface="Arial"/>
                <a:cs typeface="Arial"/>
              </a:rPr>
              <a:t>dnf</a:t>
            </a:r>
            <a:endParaRPr lang="en-US" sz="1800" dirty="0" err="1">
              <a:cs typeface="Arial"/>
            </a:endParaRPr>
          </a:p>
          <a:p>
            <a:pPr marL="285750" indent="-285750"/>
            <a:r>
              <a:rPr lang="en-US" sz="1800" dirty="0">
                <a:latin typeface="Arial"/>
                <a:cs typeface="Arial"/>
              </a:rPr>
              <a:t>pkg</a:t>
            </a:r>
            <a:endParaRPr lang="en-US" sz="1800" dirty="0">
              <a:cs typeface="Arial"/>
            </a:endParaRPr>
          </a:p>
          <a:p>
            <a:pPr marL="285750" indent="-285750"/>
            <a:r>
              <a:rPr lang="en-US" sz="1800" dirty="0" err="1">
                <a:latin typeface="Arial"/>
                <a:cs typeface="Arial"/>
              </a:rPr>
              <a:t>fnm</a:t>
            </a:r>
            <a:endParaRPr lang="en-US" sz="1800" dirty="0" err="1">
              <a:cs typeface="Arial"/>
            </a:endParaRPr>
          </a:p>
          <a:p>
            <a:pPr marL="285750" indent="-285750"/>
            <a:r>
              <a:rPr lang="en-US" sz="1800" dirty="0" err="1">
                <a:latin typeface="Arial"/>
                <a:cs typeface="Arial"/>
              </a:rPr>
              <a:t>nvm</a:t>
            </a:r>
            <a:endParaRPr lang="en-US" sz="1800" dirty="0" err="1">
              <a:cs typeface="Arial"/>
            </a:endParaRPr>
          </a:p>
          <a:p>
            <a:pPr marL="285750" indent="-285750"/>
            <a:r>
              <a:rPr lang="en-US" sz="1800" dirty="0" err="1">
                <a:latin typeface="Arial"/>
                <a:cs typeface="Arial"/>
              </a:rPr>
              <a:t>nvs</a:t>
            </a:r>
            <a:endParaRPr lang="en-US" sz="1800" dirty="0" err="1">
              <a:cs typeface="Arial"/>
            </a:endParaRPr>
          </a:p>
          <a:p>
            <a:pPr marL="285750" indent="-285750"/>
            <a:endParaRPr lang="en-US" sz="1800" dirty="0">
              <a:cs typeface="Arial"/>
            </a:endParaRPr>
          </a:p>
          <a:p>
            <a:pPr>
              <a:buNone/>
            </a:pPr>
            <a:r>
              <a:rPr lang="en-US" sz="1800" dirty="0" err="1">
                <a:latin typeface="Arial"/>
                <a:cs typeface="Arial"/>
              </a:rPr>
              <a:t>Полный</a:t>
            </a:r>
            <a:r>
              <a:rPr lang="en-US" sz="1800" dirty="0">
                <a:latin typeface="Arial"/>
                <a:cs typeface="Arial"/>
              </a:rPr>
              <a:t> </a:t>
            </a:r>
            <a:r>
              <a:rPr lang="en-US" sz="1800" dirty="0" err="1">
                <a:latin typeface="Arial"/>
                <a:cs typeface="Arial"/>
              </a:rPr>
              <a:t>список</a:t>
            </a:r>
            <a:r>
              <a:rPr lang="en-US" sz="1800" dirty="0">
                <a:latin typeface="Arial"/>
                <a:cs typeface="Arial"/>
              </a:rPr>
              <a:t> </a:t>
            </a:r>
            <a:r>
              <a:rPr lang="en-US" sz="1800" dirty="0" err="1">
                <a:latin typeface="Arial"/>
                <a:cs typeface="Arial"/>
              </a:rPr>
              <a:t>установщиков</a:t>
            </a:r>
            <a:r>
              <a:rPr lang="en-US" sz="1800" dirty="0">
                <a:latin typeface="Arial"/>
                <a:cs typeface="Arial"/>
              </a:rPr>
              <a:t> </a:t>
            </a:r>
            <a:r>
              <a:rPr lang="en-US" sz="1800" dirty="0" err="1">
                <a:latin typeface="Arial"/>
                <a:cs typeface="Arial"/>
              </a:rPr>
              <a:t>можно</a:t>
            </a:r>
            <a:r>
              <a:rPr lang="en-US" sz="1800" dirty="0">
                <a:latin typeface="Arial"/>
                <a:cs typeface="Arial"/>
              </a:rPr>
              <a:t> </a:t>
            </a:r>
            <a:r>
              <a:rPr lang="en-US" sz="1800" dirty="0" err="1">
                <a:latin typeface="Arial"/>
                <a:cs typeface="Arial"/>
              </a:rPr>
              <a:t>посмотреть</a:t>
            </a:r>
            <a:r>
              <a:rPr lang="en-US" sz="1800" dirty="0">
                <a:latin typeface="Arial"/>
                <a:cs typeface="Arial"/>
              </a:rPr>
              <a:t> </a:t>
            </a:r>
            <a:r>
              <a:rPr lang="en-US" sz="1800" dirty="0" err="1">
                <a:latin typeface="Arial"/>
                <a:cs typeface="Arial"/>
              </a:rPr>
              <a:t>на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официльном</a:t>
            </a:r>
            <a:r>
              <a:rPr lang="en-US" sz="1800" dirty="0">
                <a:latin typeface="Arial"/>
                <a:cs typeface="Arial"/>
              </a:rPr>
              <a:t> </a:t>
            </a:r>
            <a:r>
              <a:rPr lang="en-US" sz="1800" dirty="0" err="1">
                <a:latin typeface="Arial"/>
                <a:cs typeface="Arial"/>
              </a:rPr>
              <a:t>сайте</a:t>
            </a:r>
            <a:r>
              <a:rPr lang="en-US" sz="1800" dirty="0">
                <a:latin typeface="Arial"/>
                <a:cs typeface="Arial"/>
              </a:rPr>
              <a:t>: </a:t>
            </a:r>
            <a:r>
              <a:rPr lang="en-US" sz="1800" dirty="0">
                <a:latin typeface="Arial"/>
                <a:cs typeface="Arial"/>
                <a:hlinkClick r:id="rId3"/>
              </a:rPr>
              <a:t>https://nodejs.org/en/download/package-manager/</a:t>
            </a:r>
            <a:endParaRPr lang="ru-RU">
              <a:latin typeface="Arial"/>
              <a:cs typeface="Arial"/>
            </a:endParaRPr>
          </a:p>
          <a:p>
            <a:pPr>
              <a:buNone/>
            </a:pPr>
            <a:endParaRPr lang="en-US" sz="18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557011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>
            <a:extLst>
              <a:ext uri="{FF2B5EF4-FFF2-40B4-BE49-F238E27FC236}">
                <a16:creationId xmlns:a16="http://schemas.microsoft.com/office/drawing/2014/main" id="{348AA85A-A2FB-48C8-A4D1-6F04C648A5B7}"/>
              </a:ext>
            </a:extLst>
          </p:cNvPr>
          <p:cNvSpPr>
            <a:spLocks/>
          </p:cNvSpPr>
          <p:nvPr/>
        </p:nvSpPr>
        <p:spPr bwMode="auto">
          <a:xfrm>
            <a:off x="1788781" y="889237"/>
            <a:ext cx="879458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ru-RU" b="1" dirty="0" err="1">
                <a:latin typeface="Arial"/>
                <a:cs typeface="Arial"/>
              </a:rPr>
              <a:t>npm</a:t>
            </a:r>
            <a:endParaRPr lang="ru-RU" b="1" dirty="0" err="1">
              <a:cs typeface="Arial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53F99F6-6210-4998-8E3F-38514E4974E8}"/>
              </a:ext>
            </a:extLst>
          </p:cNvPr>
          <p:cNvSpPr txBox="1">
            <a:spLocks noGrp="1"/>
          </p:cNvSpPr>
          <p:nvPr/>
        </p:nvSpPr>
        <p:spPr bwMode="auto">
          <a:xfrm>
            <a:off x="8534400" y="6178903"/>
            <a:ext cx="2133600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r>
              <a:rPr lang="ru-RU" altLang="ru-RU" sz="1600" dirty="0">
                <a:latin typeface="Arial"/>
                <a:cs typeface="Arial"/>
              </a:rPr>
              <a:t>8</a:t>
            </a:r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D215503F-5F7F-48BF-9CE5-9CFD652DFB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87982" y="1507468"/>
            <a:ext cx="9130975" cy="137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en-US" sz="1800" b="1" dirty="0" err="1">
                <a:latin typeface="Arial"/>
                <a:cs typeface="Arial"/>
              </a:rPr>
              <a:t>npm</a:t>
            </a:r>
            <a:r>
              <a:rPr lang="en-US" sz="1800" b="1" dirty="0">
                <a:latin typeface="Arial"/>
                <a:cs typeface="Arial"/>
              </a:rPr>
              <a:t> </a:t>
            </a:r>
            <a:r>
              <a:rPr lang="en-US" sz="1800" dirty="0">
                <a:latin typeface="Arial"/>
                <a:cs typeface="Arial"/>
              </a:rPr>
              <a:t>(</a:t>
            </a:r>
            <a:r>
              <a:rPr lang="en-US" sz="1800" dirty="0" err="1">
                <a:latin typeface="Arial"/>
                <a:cs typeface="Arial"/>
              </a:rPr>
              <a:t>аббр</a:t>
            </a:r>
            <a:r>
              <a:rPr lang="en-US" sz="1800" dirty="0">
                <a:latin typeface="Arial"/>
                <a:cs typeface="Arial"/>
              </a:rPr>
              <a:t>. node package manager, </a:t>
            </a:r>
            <a:r>
              <a:rPr lang="en-US" sz="1800" dirty="0" err="1">
                <a:latin typeface="Arial"/>
                <a:cs typeface="Arial"/>
              </a:rPr>
              <a:t>система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управления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пакетами</a:t>
            </a:r>
            <a:r>
              <a:rPr lang="en-US" sz="1800" dirty="0">
                <a:latin typeface="Arial"/>
                <a:cs typeface="Arial"/>
              </a:rPr>
              <a:t>) — </a:t>
            </a:r>
            <a:r>
              <a:rPr lang="en-US" sz="1800" dirty="0" err="1">
                <a:latin typeface="Arial"/>
                <a:cs typeface="Arial"/>
              </a:rPr>
              <a:t>это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стандартный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менеджер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пакетов</a:t>
            </a:r>
            <a:r>
              <a:rPr lang="en-US" sz="1800" dirty="0">
                <a:latin typeface="Arial"/>
                <a:cs typeface="Arial"/>
              </a:rPr>
              <a:t>, </a:t>
            </a:r>
            <a:r>
              <a:rPr lang="en-US" sz="1800" dirty="0" err="1">
                <a:latin typeface="Arial"/>
                <a:cs typeface="Arial"/>
              </a:rPr>
              <a:t>автоматически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устанавливающийся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вместе</a:t>
            </a:r>
            <a:r>
              <a:rPr lang="en-US" sz="1800" dirty="0">
                <a:latin typeface="Arial"/>
                <a:cs typeface="Arial"/>
              </a:rPr>
              <a:t> с Node.js. </a:t>
            </a:r>
            <a:r>
              <a:rPr lang="en-US" sz="1800" dirty="0" err="1">
                <a:latin typeface="Arial"/>
                <a:cs typeface="Arial"/>
              </a:rPr>
              <a:t>Он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используется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для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скачивания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пакетов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из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облачного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сервера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npm</a:t>
            </a:r>
            <a:r>
              <a:rPr lang="en-US" sz="1800" dirty="0">
                <a:latin typeface="Arial"/>
                <a:cs typeface="Arial"/>
              </a:rPr>
              <a:t>, </a:t>
            </a:r>
            <a:r>
              <a:rPr lang="en-US" sz="1800" dirty="0" err="1">
                <a:latin typeface="Arial"/>
                <a:cs typeface="Arial"/>
              </a:rPr>
              <a:t>либо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для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загрузки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пакетов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на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эти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сервера</a:t>
            </a:r>
            <a:r>
              <a:rPr lang="en-US" sz="1800" dirty="0">
                <a:latin typeface="Arial"/>
                <a:cs typeface="Arial"/>
              </a:rPr>
              <a:t>.</a:t>
            </a:r>
            <a:endParaRPr lang="ru-RU" dirty="0"/>
          </a:p>
        </p:txBody>
      </p:sp>
      <p:pic>
        <p:nvPicPr>
          <p:cNvPr id="3" name="Рисунок 3">
            <a:extLst>
              <a:ext uri="{FF2B5EF4-FFF2-40B4-BE49-F238E27FC236}">
                <a16:creationId xmlns:a16="http://schemas.microsoft.com/office/drawing/2014/main" id="{4E0C4A7B-3EE3-4D86-81B2-199B597BFA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9090" y="3428234"/>
            <a:ext cx="3890579" cy="2191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0065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>
            <a:extLst>
              <a:ext uri="{FF2B5EF4-FFF2-40B4-BE49-F238E27FC236}">
                <a16:creationId xmlns:a16="http://schemas.microsoft.com/office/drawing/2014/main" id="{348AA85A-A2FB-48C8-A4D1-6F04C648A5B7}"/>
              </a:ext>
            </a:extLst>
          </p:cNvPr>
          <p:cNvSpPr>
            <a:spLocks/>
          </p:cNvSpPr>
          <p:nvPr/>
        </p:nvSpPr>
        <p:spPr bwMode="auto">
          <a:xfrm>
            <a:off x="1788781" y="889237"/>
            <a:ext cx="879458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ru-RU" b="1" dirty="0">
                <a:latin typeface="Arial"/>
                <a:cs typeface="Arial"/>
              </a:rPr>
              <a:t>Node.js. Установка</a:t>
            </a:r>
            <a:endParaRPr lang="ru-RU" b="1" dirty="0">
              <a:cs typeface="Arial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53F99F6-6210-4998-8E3F-38514E4974E8}"/>
              </a:ext>
            </a:extLst>
          </p:cNvPr>
          <p:cNvSpPr txBox="1">
            <a:spLocks noGrp="1"/>
          </p:cNvSpPr>
          <p:nvPr/>
        </p:nvSpPr>
        <p:spPr bwMode="auto">
          <a:xfrm>
            <a:off x="8534400" y="6178903"/>
            <a:ext cx="2133600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r>
              <a:rPr lang="ru-RU" altLang="ru-RU" sz="1600" dirty="0">
                <a:latin typeface="Arial"/>
                <a:cs typeface="Arial"/>
              </a:rPr>
              <a:t>9</a:t>
            </a:r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D215503F-5F7F-48BF-9CE5-9CFD652DFB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87982" y="1507468"/>
            <a:ext cx="9130975" cy="64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en-US" sz="1800" dirty="0" err="1">
                <a:latin typeface="Arial"/>
                <a:cs typeface="Arial"/>
              </a:rPr>
              <a:t>Скачиваем</a:t>
            </a:r>
            <a:r>
              <a:rPr lang="en-US" sz="1800" dirty="0">
                <a:latin typeface="Arial"/>
                <a:cs typeface="Arial"/>
              </a:rPr>
              <a:t> current-</a:t>
            </a:r>
            <a:r>
              <a:rPr lang="en-US" sz="1800" dirty="0" err="1">
                <a:latin typeface="Arial"/>
                <a:cs typeface="Arial"/>
              </a:rPr>
              <a:t>версию</a:t>
            </a:r>
            <a:r>
              <a:rPr lang="en-US" sz="1800" dirty="0">
                <a:latin typeface="Arial"/>
                <a:cs typeface="Arial"/>
              </a:rPr>
              <a:t> с </a:t>
            </a:r>
            <a:r>
              <a:rPr lang="en-US" sz="1800" dirty="0" err="1">
                <a:latin typeface="Arial"/>
                <a:cs typeface="Arial"/>
              </a:rPr>
              <a:t>официального</a:t>
            </a:r>
            <a:r>
              <a:rPr lang="en-US" sz="1800" dirty="0">
                <a:latin typeface="Arial"/>
                <a:cs typeface="Arial"/>
              </a:rPr>
              <a:t> </a:t>
            </a:r>
            <a:r>
              <a:rPr lang="en-US" sz="1800" dirty="0" err="1">
                <a:latin typeface="Arial"/>
                <a:cs typeface="Arial"/>
              </a:rPr>
              <a:t>сайта</a:t>
            </a:r>
            <a:r>
              <a:rPr lang="en-US" sz="1800" dirty="0">
                <a:latin typeface="Arial"/>
                <a:cs typeface="Arial"/>
              </a:rPr>
              <a:t>: </a:t>
            </a:r>
            <a:r>
              <a:rPr lang="en-US" sz="1800" dirty="0">
                <a:latin typeface="Arial"/>
                <a:cs typeface="Arial"/>
                <a:hlinkClick r:id="rId3"/>
              </a:rPr>
              <a:t>https://nodejs.org/en/</a:t>
            </a:r>
            <a:endParaRPr lang="en-US" sz="1800" dirty="0">
              <a:cs typeface="Arial"/>
            </a:endParaRPr>
          </a:p>
          <a:p>
            <a:pPr>
              <a:buNone/>
            </a:pPr>
            <a:endParaRPr lang="en-US" sz="1800" dirty="0">
              <a:cs typeface="Arial"/>
            </a:endParaRPr>
          </a:p>
        </p:txBody>
      </p:sp>
      <p:pic>
        <p:nvPicPr>
          <p:cNvPr id="2" name="Рисунок 3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CD17116B-307E-44AE-968B-67641FAA72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7504" y="2430045"/>
            <a:ext cx="6772165" cy="3381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273363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Специальное оформление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Широкоэкранный</PresentationFormat>
  <Slides>55</Slides>
  <Notes>51</Notes>
  <HiddenSlides>0</HiddenSlides>
  <ScaleCrop>false</ScaleCrop>
  <HeadingPairs>
    <vt:vector size="4" baseType="variant">
      <vt:variant>
        <vt:lpstr>Тема</vt:lpstr>
      </vt:variant>
      <vt:variant>
        <vt:i4>2</vt:i4>
      </vt:variant>
      <vt:variant>
        <vt:lpstr>Заголовки слайдов</vt:lpstr>
      </vt:variant>
      <vt:variant>
        <vt:i4>55</vt:i4>
      </vt:variant>
    </vt:vector>
  </HeadingPairs>
  <TitlesOfParts>
    <vt:vector size="57" baseType="lpstr">
      <vt:lpstr>Тема Office</vt:lpstr>
      <vt:lpstr>Специальное оформление</vt:lpstr>
      <vt:lpstr>Разработка клиентских частей интернет ресурсов  осень-зима 2021</vt:lpstr>
      <vt:lpstr>JavaScript. Node Package Manager (npm). Node.js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Дополнительная литература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/>
  <cp:revision>2845</cp:revision>
  <dcterms:created xsi:type="dcterms:W3CDTF">2021-10-06T03:14:37Z</dcterms:created>
  <dcterms:modified xsi:type="dcterms:W3CDTF">2021-12-15T09:41:59Z</dcterms:modified>
</cp:coreProperties>
</file>